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 id="2147483672" r:id="rId3"/>
    <p:sldMasterId id="2147483684" r:id="rId4"/>
  </p:sldMasterIdLst>
  <p:notesMasterIdLst>
    <p:notesMasterId r:id="rId20"/>
  </p:notesMasterIdLst>
  <p:sldIdLst>
    <p:sldId id="268" r:id="rId5"/>
    <p:sldId id="257" r:id="rId6"/>
    <p:sldId id="258" r:id="rId7"/>
    <p:sldId id="269" r:id="rId8"/>
    <p:sldId id="260" r:id="rId9"/>
    <p:sldId id="261" r:id="rId10"/>
    <p:sldId id="262" r:id="rId11"/>
    <p:sldId id="264" r:id="rId12"/>
    <p:sldId id="274" r:id="rId13"/>
    <p:sldId id="275" r:id="rId14"/>
    <p:sldId id="276" r:id="rId15"/>
    <p:sldId id="277" r:id="rId16"/>
    <p:sldId id="278" r:id="rId17"/>
    <p:sldId id="271" r:id="rId18"/>
    <p:sldId id="273" r:id="rId19"/>
  </p:sldIdLst>
  <p:sldSz cx="14630400" cy="8229600"/>
  <p:notesSz cx="8229600" cy="14630400"/>
  <p:embeddedFontLst>
    <p:embeddedFont>
      <p:font typeface="Calibri" panose="020F0502020204030204" pitchFamily="34" charset="0"/>
      <p:regular r:id="rId21"/>
      <p:bold r:id="rId22"/>
      <p:italic r:id="rId23"/>
      <p:boldItalic r:id="rId24"/>
    </p:embeddedFont>
    <p:embeddedFont>
      <p:font typeface="Montserrat" panose="020B0604020202020204" charset="0"/>
      <p:regular r:id="rId25"/>
    </p:embeddedFont>
    <p:embeddedFont>
      <p:font typeface="DM Sans Medium" panose="020B0604020202020204" charset="0"/>
      <p:regular r:id="rId26"/>
    </p:embeddedFont>
    <p:embeddedFont>
      <p:font typeface="Inter"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8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690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853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98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056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445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59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467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1204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8272547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6334720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41116152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8340088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6438123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4014741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19188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8368222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7393477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6130414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8/5/2025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262776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8/5/2025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046772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1"/>
            <a:ext cx="12435840" cy="1634490"/>
          </a:xfrm>
        </p:spPr>
        <p:txBody>
          <a:bodyPr anchor="t"/>
          <a:lstStyle>
            <a:lvl1pPr algn="l">
              <a:defRPr sz="48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798805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920240"/>
            <a:ext cx="646176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37120" y="1920240"/>
            <a:ext cx="646176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8/5/2025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92859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31520" y="1842136"/>
            <a:ext cx="6464301"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8/5/2025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096210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8/5/2025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32490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3122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400" b="1"/>
            </a:lvl1pPr>
          </a:lstStyle>
          <a:p>
            <a:r>
              <a:rPr lang="en-US" smtClean="0"/>
              <a:t>Click to edit Master title style</a:t>
            </a:r>
            <a:endParaRPr lang="en-US"/>
          </a:p>
        </p:txBody>
      </p:sp>
      <p:sp>
        <p:nvSpPr>
          <p:cNvPr id="3" name="Content Placeholder 2"/>
          <p:cNvSpPr>
            <a:spLocks noGrp="1"/>
          </p:cNvSpPr>
          <p:nvPr>
            <p:ph idx="1"/>
          </p:nvPr>
        </p:nvSpPr>
        <p:spPr>
          <a:xfrm>
            <a:off x="5720080" y="327660"/>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1" y="1722120"/>
            <a:ext cx="4813301"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102596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4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473539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8/5/2025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514679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8/5/2025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638341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561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579424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1857913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9993830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62371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4018561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3012660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7983318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0673602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3752675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0155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537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240"/>
            <a:ext cx="13167360" cy="54311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1"/>
            <a:ext cx="341376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5BCAD085-E8A6-8845-BD4E-CB4CCA059FC4}" type="datetimeFigureOut">
              <a:rPr lang="en-US" smtClean="0"/>
              <a:t>8/5/2025</a:t>
            </a:fld>
            <a:endParaRPr lang="en-US"/>
          </a:p>
        </p:txBody>
      </p:sp>
      <p:sp>
        <p:nvSpPr>
          <p:cNvPr id="5" name="Footer Placeholder 4"/>
          <p:cNvSpPr>
            <a:spLocks noGrp="1"/>
          </p:cNvSpPr>
          <p:nvPr>
            <p:ph type="ftr" sz="quarter" idx="3"/>
          </p:nvPr>
        </p:nvSpPr>
        <p:spPr>
          <a:xfrm>
            <a:off x="4998720" y="7627621"/>
            <a:ext cx="46329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2063206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548640" rtl="0" eaLnBrk="1" latinLnBrk="0" hangingPunct="1">
        <a:spcBef>
          <a:spcPct val="0"/>
        </a:spcBef>
        <a:buNone/>
        <a:defRPr sz="5280" kern="1200">
          <a:solidFill>
            <a:schemeClr val="tx1"/>
          </a:solidFill>
          <a:latin typeface="+mj-lt"/>
          <a:ea typeface="+mj-ea"/>
          <a:cs typeface="+mj-cs"/>
        </a:defRPr>
      </a:lvl1pPr>
    </p:titleStyle>
    <p:bodyStyle>
      <a:lvl1pPr marL="411480" indent="-411480" algn="l" defTabSz="548640" rtl="0" eaLnBrk="1" latinLnBrk="0" hangingPunct="1">
        <a:spcBef>
          <a:spcPct val="20000"/>
        </a:spcBef>
        <a:buFont typeface="Arial"/>
        <a:buChar char="•"/>
        <a:defRPr sz="3840" kern="1200">
          <a:solidFill>
            <a:schemeClr val="tx1"/>
          </a:solidFill>
          <a:latin typeface="+mn-lt"/>
          <a:ea typeface="+mn-ea"/>
          <a:cs typeface="+mn-cs"/>
        </a:defRPr>
      </a:lvl1pPr>
      <a:lvl2pPr marL="891540" indent="-342900" algn="l" defTabSz="548640" rtl="0" eaLnBrk="1" latinLnBrk="0" hangingPunct="1">
        <a:spcBef>
          <a:spcPct val="20000"/>
        </a:spcBef>
        <a:buFont typeface="Arial"/>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42172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7.xml"/><Relationship Id="rId5" Type="http://schemas.openxmlformats.org/officeDocument/2006/relationships/image" Target="../media/image27.png"/><Relationship Id="rId4" Type="http://schemas.openxmlformats.org/officeDocument/2006/relationships/hyperlink" Target="http://socket.io/"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1.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9.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7579696" y="2199594"/>
            <a:ext cx="4179642" cy="1296364"/>
          </a:xfrm>
          <a:prstGeom prst="rect">
            <a:avLst/>
          </a:prstGeom>
          <a:noFill/>
          <a:ln/>
        </p:spPr>
        <p:txBody>
          <a:bodyPr wrap="none" lIns="0" tIns="0" rIns="0" bIns="0" rtlCol="0" anchor="t"/>
          <a:lstStyle/>
          <a:p>
            <a:pPr marL="0" marR="0" lvl="0" indent="0" algn="r" defTabSz="914400" rtl="1" eaLnBrk="1" fontAlgn="auto" latinLnBrk="0" hangingPunct="1">
              <a:lnSpc>
                <a:spcPts val="5600"/>
              </a:lnSpc>
              <a:spcBef>
                <a:spcPts val="0"/>
              </a:spcBef>
              <a:spcAft>
                <a:spcPts val="0"/>
              </a:spcAft>
              <a:buClrTx/>
              <a:buSzTx/>
              <a:buFontTx/>
              <a:buNone/>
              <a:tabLst/>
              <a:defRPr/>
            </a:pPr>
            <a:r>
              <a:rPr kumimoji="0" lang="en-US" sz="4450" b="1" i="0" u="none" strike="noStrike" kern="1200" cap="none" spc="0" normalizeH="0" baseline="0" noProof="0" dirty="0">
                <a:ln>
                  <a:noFill/>
                </a:ln>
                <a:solidFill>
                  <a:srgbClr val="2E3C4E"/>
                </a:solidFill>
                <a:effectLst/>
                <a:uLnTx/>
                <a:uFillTx/>
                <a:latin typeface="Barlow Bold" pitchFamily="34" charset="0"/>
                <a:ea typeface="Barlow Bold" pitchFamily="34" charset="-122"/>
                <a:cs typeface="Barlow Bold" pitchFamily="34" charset="-120"/>
              </a:rPr>
              <a:t>تصميم بوابة دفع آمنة</a:t>
            </a:r>
            <a:endParaRPr kumimoji="0" lang="en-US" sz="4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ubtitle 2"/>
          <p:cNvSpPr txBox="1">
            <a:spLocks/>
          </p:cNvSpPr>
          <p:nvPr/>
        </p:nvSpPr>
        <p:spPr>
          <a:xfrm>
            <a:off x="6041985" y="4109014"/>
            <a:ext cx="7257326" cy="3194611"/>
          </a:xfrm>
          <a:prstGeom prst="rect">
            <a:avLst/>
          </a:prstGeom>
          <a:noFill/>
          <a:ln>
            <a:noFill/>
          </a:ln>
        </p:spPr>
        <p:style>
          <a:lnRef idx="0">
            <a:scrgbClr r="0" g="0" b="0"/>
          </a:lnRef>
          <a:fillRef idx="0">
            <a:scrgbClr r="0" g="0" b="0"/>
          </a:fillRef>
          <a:effectRef idx="0">
            <a:scrgbClr r="0" g="0" b="0"/>
          </a:effectRef>
          <a:fontRef idx="minor">
            <a:schemeClr val="dk1"/>
          </a:fontRef>
        </p:style>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rtl="1">
              <a:buNone/>
            </a:pPr>
            <a:r>
              <a:rPr lang="ar-SY" dirty="0" smtClean="0"/>
              <a:t>تقديم</a:t>
            </a:r>
          </a:p>
          <a:p>
            <a:pPr marL="0" indent="0" algn="ctr" rtl="1">
              <a:buNone/>
            </a:pPr>
            <a:r>
              <a:rPr lang="ar-SY" b="1" dirty="0" smtClean="0"/>
              <a:t>اسماعيل عباس</a:t>
            </a:r>
          </a:p>
          <a:p>
            <a:pPr marL="0" indent="0" algn="ctr" rtl="1">
              <a:buNone/>
            </a:pPr>
            <a:r>
              <a:rPr lang="ar-SY" dirty="0" smtClean="0"/>
              <a:t>إشراف</a:t>
            </a:r>
          </a:p>
          <a:p>
            <a:pPr marL="0" indent="0" algn="ctr" rtl="1">
              <a:buNone/>
            </a:pPr>
            <a:endParaRPr lang="ar-SY" dirty="0" smtClean="0"/>
          </a:p>
        </p:txBody>
      </p:sp>
      <p:pic>
        <p:nvPicPr>
          <p:cNvPr id="11" name="Picture 10" descr="Hiast logo.jpg"/>
          <p:cNvPicPr/>
          <p:nvPr/>
        </p:nvPicPr>
        <p:blipFill>
          <a:blip r:embed="rId4"/>
          <a:stretch>
            <a:fillRect/>
          </a:stretch>
        </p:blipFill>
        <p:spPr>
          <a:xfrm>
            <a:off x="5760720" y="336857"/>
            <a:ext cx="1062990" cy="1249680"/>
          </a:xfrm>
          <a:prstGeom prst="rect">
            <a:avLst/>
          </a:prstGeom>
        </p:spPr>
      </p:pic>
      <p:sp>
        <p:nvSpPr>
          <p:cNvPr id="12" name="TextBox 11"/>
          <p:cNvSpPr txBox="1"/>
          <p:nvPr/>
        </p:nvSpPr>
        <p:spPr>
          <a:xfrm>
            <a:off x="9669517" y="336857"/>
            <a:ext cx="4624552" cy="1709571"/>
          </a:xfrm>
          <a:prstGeom prst="rect">
            <a:avLst/>
          </a:prstGeom>
          <a:noFill/>
        </p:spPr>
        <p:txBody>
          <a:bodyPr wrap="square" rtlCol="0">
            <a:spAutoFit/>
          </a:bodyPr>
          <a:lstStyle/>
          <a:p>
            <a:pPr algn="r" rtl="1">
              <a:lnSpc>
                <a:spcPct val="150000"/>
              </a:lnSpc>
            </a:pPr>
            <a:r>
              <a:rPr lang="ar-SY" b="1" dirty="0" smtClean="0"/>
              <a:t>الجمهورية العربية السورية</a:t>
            </a:r>
          </a:p>
          <a:p>
            <a:pPr algn="r" rtl="1">
              <a:lnSpc>
                <a:spcPct val="150000"/>
              </a:lnSpc>
            </a:pPr>
            <a:r>
              <a:rPr lang="ar-SY" b="1" dirty="0" smtClean="0"/>
              <a:t>المعهد العالي للعلوم التطبيقية والتكنولوجيا</a:t>
            </a:r>
          </a:p>
          <a:p>
            <a:pPr algn="r" rtl="1">
              <a:lnSpc>
                <a:spcPct val="150000"/>
              </a:lnSpc>
            </a:pPr>
            <a:r>
              <a:rPr lang="ar-SY" b="1" dirty="0" smtClean="0"/>
              <a:t>قسم النظم المعلوماتية / الشبكات ونظم التشغيل</a:t>
            </a:r>
          </a:p>
          <a:p>
            <a:pPr algn="r" rtl="1">
              <a:lnSpc>
                <a:spcPct val="150000"/>
              </a:lnSpc>
            </a:pPr>
            <a:r>
              <a:rPr lang="ar-SY" b="1" dirty="0" smtClean="0"/>
              <a:t>العام الدراسي 2024/2025</a:t>
            </a:r>
            <a:endParaRPr lang="en-US" b="1" dirty="0"/>
          </a:p>
        </p:txBody>
      </p:sp>
      <p:graphicFrame>
        <p:nvGraphicFramePr>
          <p:cNvPr id="13" name="Table 12"/>
          <p:cNvGraphicFramePr>
            <a:graphicFrameLocks noGrp="1"/>
          </p:cNvGraphicFramePr>
          <p:nvPr>
            <p:extLst>
              <p:ext uri="{D42A27DB-BD31-4B8C-83A1-F6EECF244321}">
                <p14:modId xmlns:p14="http://schemas.microsoft.com/office/powerpoint/2010/main" val="2933413523"/>
              </p:ext>
            </p:extLst>
          </p:nvPr>
        </p:nvGraphicFramePr>
        <p:xfrm>
          <a:off x="6474372" y="5993422"/>
          <a:ext cx="6390290" cy="487680"/>
        </p:xfrm>
        <a:graphic>
          <a:graphicData uri="http://schemas.openxmlformats.org/drawingml/2006/table">
            <a:tbl>
              <a:tblPr firstRow="1" bandRow="1">
                <a:tableStyleId>{2D5ABB26-0587-4C30-8999-92F81FD0307C}</a:tableStyleId>
              </a:tblPr>
              <a:tblGrid>
                <a:gridCol w="3195145">
                  <a:extLst>
                    <a:ext uri="{9D8B030D-6E8A-4147-A177-3AD203B41FA5}">
                      <a16:colId xmlns:a16="http://schemas.microsoft.com/office/drawing/2014/main" val="1299884695"/>
                    </a:ext>
                  </a:extLst>
                </a:gridCol>
                <a:gridCol w="3195145">
                  <a:extLst>
                    <a:ext uri="{9D8B030D-6E8A-4147-A177-3AD203B41FA5}">
                      <a16:colId xmlns:a16="http://schemas.microsoft.com/office/drawing/2014/main" val="3125505096"/>
                    </a:ext>
                  </a:extLst>
                </a:gridCol>
              </a:tblGrid>
              <a:tr h="370840">
                <a:tc>
                  <a:txBody>
                    <a:bodyPr/>
                    <a:lstStyle/>
                    <a:p>
                      <a:pPr marL="0" indent="0" algn="ctr" rtl="1">
                        <a:buNone/>
                      </a:pPr>
                      <a:r>
                        <a:rPr lang="ar-SY" sz="3200" b="1" dirty="0" smtClean="0"/>
                        <a:t>م.مفيد دوزكنجي</a:t>
                      </a:r>
                    </a:p>
                  </a:txBody>
                  <a:tcPr marL="0" marR="0" marT="0" marB="0" anchor="ctr"/>
                </a:tc>
                <a:tc>
                  <a:txBody>
                    <a:bodyPr/>
                    <a:lstStyle/>
                    <a:p>
                      <a:pPr marL="0" indent="0" algn="ctr" rtl="1">
                        <a:buNone/>
                      </a:pPr>
                      <a:r>
                        <a:rPr lang="ar-SY" sz="3200" b="1" dirty="0" smtClean="0"/>
                        <a:t>د.حسين خيو</a:t>
                      </a:r>
                      <a:endParaRPr lang="ar-SY" sz="3200" b="1" dirty="0"/>
                    </a:p>
                  </a:txBody>
                  <a:tcPr marL="0" marR="0" marT="0" marB="0" anchor="ctr"/>
                </a:tc>
                <a:extLst>
                  <a:ext uri="{0D108BD9-81ED-4DB2-BD59-A6C34878D82A}">
                    <a16:rowId xmlns:a16="http://schemas.microsoft.com/office/drawing/2014/main" val="3479764422"/>
                  </a:ext>
                </a:extLst>
              </a:tr>
            </a:tbl>
          </a:graphicData>
        </a:graphic>
      </p:graphicFrame>
      <p:pic>
        <p:nvPicPr>
          <p:cNvPr id="15" name="Picture 14"/>
          <p:cNvPicPr>
            <a:picLocks noChangeAspect="1"/>
          </p:cNvPicPr>
          <p:nvPr/>
        </p:nvPicPr>
        <p:blipFill>
          <a:blip r:embed="rId5"/>
          <a:stretch>
            <a:fillRect/>
          </a:stretch>
        </p:blipFill>
        <p:spPr>
          <a:xfrm>
            <a:off x="12065651" y="6790261"/>
            <a:ext cx="2467319" cy="1314633"/>
          </a:xfrm>
          <a:prstGeom prst="rect">
            <a:avLst/>
          </a:prstGeom>
        </p:spPr>
      </p:pic>
    </p:spTree>
    <p:extLst>
      <p:ext uri="{BB962C8B-B14F-4D97-AF65-F5344CB8AC3E}">
        <p14:creationId xmlns:p14="http://schemas.microsoft.com/office/powerpoint/2010/main" val="170380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0" y="220718"/>
            <a:ext cx="14514786" cy="1051034"/>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vert="horz" lIns="91440" tIns="45720" rIns="91440" bIns="45720" rtlCol="0" anchor="ctr">
            <a:normAutofit/>
          </a:bodyPr>
          <a:lstStyle/>
          <a:p>
            <a:pPr algn="ctr" defTabSz="548640">
              <a:spcBef>
                <a:spcPct val="0"/>
              </a:spcBef>
            </a:pPr>
            <a:r>
              <a:rPr lang="en-US" sz="5280" dirty="0">
                <a:solidFill>
                  <a:sysClr val="windowText" lastClr="000000"/>
                </a:solidFill>
              </a:rPr>
              <a:t>نظام الإشعارات اللحظية ودوره في الأمان</a:t>
            </a:r>
          </a:p>
        </p:txBody>
      </p:sp>
      <p:pic>
        <p:nvPicPr>
          <p:cNvPr id="3" name="Image 0" descr="preencoded.png"/>
          <p:cNvPicPr>
            <a:picLocks noChangeAspect="1"/>
          </p:cNvPicPr>
          <p:nvPr/>
        </p:nvPicPr>
        <p:blipFill>
          <a:blip r:embed="rId3"/>
          <a:stretch>
            <a:fillRect/>
          </a:stretch>
        </p:blipFill>
        <p:spPr>
          <a:xfrm>
            <a:off x="13330476" y="3049905"/>
            <a:ext cx="541615" cy="541615"/>
          </a:xfrm>
          <a:prstGeom prst="rect">
            <a:avLst/>
          </a:prstGeom>
        </p:spPr>
      </p:pic>
      <p:sp>
        <p:nvSpPr>
          <p:cNvPr id="4" name="Text 1"/>
          <p:cNvSpPr/>
          <p:nvPr/>
        </p:nvSpPr>
        <p:spPr>
          <a:xfrm>
            <a:off x="10878622" y="3862268"/>
            <a:ext cx="2993469" cy="356235"/>
          </a:xfrm>
          <a:prstGeom prst="rect">
            <a:avLst/>
          </a:prstGeom>
          <a:noFill/>
          <a:ln/>
        </p:spPr>
        <p:txBody>
          <a:bodyPr wrap="none" lIns="0" tIns="0" rIns="0" bIns="0" rtlCol="0" anchor="t"/>
          <a:lstStyle/>
          <a:p>
            <a:pPr marL="0" marR="0" lvl="0" indent="0" algn="r" defTabSz="914400" rtl="1" eaLnBrk="1" fontAlgn="auto" latinLnBrk="0" hangingPunct="1">
              <a:lnSpc>
                <a:spcPts val="28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84653"/>
                </a:solidFill>
                <a:effectLst/>
                <a:uLnTx/>
                <a:uFillTx/>
                <a:latin typeface="Arial" panose="020B0604020202020204" pitchFamily="34" charset="0"/>
                <a:ea typeface="Barlow Bold" pitchFamily="34" charset="-122"/>
                <a:cs typeface="Arial" panose="020B0604020202020204" pitchFamily="34" charset="0"/>
              </a:rPr>
              <a:t>الكشف السريع عن الاحتيال</a:t>
            </a:r>
            <a:endParaRPr kumimoji="0" lang="en-US" sz="2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5" name="Text 2"/>
          <p:cNvSpPr/>
          <p:nvPr/>
        </p:nvSpPr>
        <p:spPr>
          <a:xfrm>
            <a:off x="9681329" y="4348401"/>
            <a:ext cx="4190762" cy="1040130"/>
          </a:xfrm>
          <a:prstGeom prst="rect">
            <a:avLst/>
          </a:prstGeom>
          <a:noFill/>
          <a:ln/>
        </p:spPr>
        <p:txBody>
          <a:bodyPr wrap="square" lIns="0" tIns="0" rIns="0" bIns="0" rtlCol="0" anchor="t"/>
          <a:lstStyle/>
          <a:p>
            <a:pPr marL="0" marR="0" lvl="0" indent="0" algn="r" defTabSz="914400" rtl="1" eaLnBrk="1" fontAlgn="auto" latinLnBrk="0" hangingPunct="1">
              <a:lnSpc>
                <a:spcPts val="27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تمكن الإشعارات المستخدم من اكتشاف أي معاملة غير مصرح بها فور حدوثها، مما يقلل من الوقت المتاح للمهاجم</a:t>
            </a:r>
            <a:r>
              <a:rPr kumimoji="0" lang="en-US" sz="17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a:t>
            </a:r>
            <a:endParaRPr kumimoji="0" lang="en-US" sz="17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6" name="Image 1" descr="preencoded.png"/>
          <p:cNvPicPr>
            <a:picLocks noChangeAspect="1"/>
          </p:cNvPicPr>
          <p:nvPr/>
        </p:nvPicPr>
        <p:blipFill>
          <a:blip r:embed="rId4"/>
          <a:stretch>
            <a:fillRect/>
          </a:stretch>
        </p:blipFill>
        <p:spPr>
          <a:xfrm>
            <a:off x="8868966" y="3049905"/>
            <a:ext cx="541615" cy="541615"/>
          </a:xfrm>
          <a:prstGeom prst="rect">
            <a:avLst/>
          </a:prstGeom>
        </p:spPr>
      </p:pic>
      <p:sp>
        <p:nvSpPr>
          <p:cNvPr id="7" name="Text 3"/>
          <p:cNvSpPr/>
          <p:nvPr/>
        </p:nvSpPr>
        <p:spPr>
          <a:xfrm>
            <a:off x="6559868" y="3862268"/>
            <a:ext cx="2850713" cy="356235"/>
          </a:xfrm>
          <a:prstGeom prst="rect">
            <a:avLst/>
          </a:prstGeom>
          <a:noFill/>
          <a:ln/>
        </p:spPr>
        <p:txBody>
          <a:bodyPr wrap="none" lIns="0" tIns="0" rIns="0" bIns="0" rtlCol="0" anchor="t"/>
          <a:lstStyle/>
          <a:p>
            <a:pPr marL="0" marR="0" lvl="0" indent="0" algn="r" defTabSz="914400" rtl="1" eaLnBrk="1" fontAlgn="auto" latinLnBrk="0" hangingPunct="1">
              <a:lnSpc>
                <a:spcPts val="28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84653"/>
                </a:solidFill>
                <a:effectLst/>
                <a:uLnTx/>
                <a:uFillTx/>
                <a:latin typeface="Arial" panose="020B0604020202020204" pitchFamily="34" charset="0"/>
                <a:ea typeface="Barlow Bold" pitchFamily="34" charset="-122"/>
                <a:cs typeface="Arial" panose="020B0604020202020204" pitchFamily="34" charset="0"/>
              </a:rPr>
              <a:t>التفاعل الفوري</a:t>
            </a:r>
            <a:endParaRPr kumimoji="0" lang="en-US" sz="2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 name="Text 4"/>
          <p:cNvSpPr/>
          <p:nvPr/>
        </p:nvSpPr>
        <p:spPr>
          <a:xfrm>
            <a:off x="5219819" y="4348401"/>
            <a:ext cx="4190762" cy="693420"/>
          </a:xfrm>
          <a:prstGeom prst="rect">
            <a:avLst/>
          </a:prstGeom>
          <a:noFill/>
          <a:ln/>
        </p:spPr>
        <p:txBody>
          <a:bodyPr wrap="square" lIns="0" tIns="0" rIns="0" bIns="0" rtlCol="0" anchor="t"/>
          <a:lstStyle/>
          <a:p>
            <a:pPr marL="0" marR="0" lvl="0" indent="0" algn="r" defTabSz="914400" rtl="1" eaLnBrk="1" fontAlgn="auto" latinLnBrk="0" hangingPunct="1">
              <a:lnSpc>
                <a:spcPts val="27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تتيح للمستخدم القدرة على رفض المعاملة، الإبلاغ عنها، أو اتخاذ إجراءات فورية مثل حظر الحساب.</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9" name="Image 2" descr="preencoded.png"/>
          <p:cNvPicPr>
            <a:picLocks noChangeAspect="1"/>
          </p:cNvPicPr>
          <p:nvPr/>
        </p:nvPicPr>
        <p:blipFill>
          <a:blip r:embed="rId5"/>
          <a:stretch>
            <a:fillRect/>
          </a:stretch>
        </p:blipFill>
        <p:spPr>
          <a:xfrm>
            <a:off x="4407456" y="3049905"/>
            <a:ext cx="541615" cy="541615"/>
          </a:xfrm>
          <a:prstGeom prst="rect">
            <a:avLst/>
          </a:prstGeom>
        </p:spPr>
      </p:pic>
      <p:sp>
        <p:nvSpPr>
          <p:cNvPr id="10" name="Text 5"/>
          <p:cNvSpPr/>
          <p:nvPr/>
        </p:nvSpPr>
        <p:spPr>
          <a:xfrm>
            <a:off x="2098358" y="3862268"/>
            <a:ext cx="2850713" cy="356235"/>
          </a:xfrm>
          <a:prstGeom prst="rect">
            <a:avLst/>
          </a:prstGeom>
          <a:noFill/>
          <a:ln/>
        </p:spPr>
        <p:txBody>
          <a:bodyPr wrap="none" lIns="0" tIns="0" rIns="0" bIns="0" rtlCol="0" anchor="t"/>
          <a:lstStyle/>
          <a:p>
            <a:pPr marL="0" marR="0" lvl="0" indent="0" algn="r" defTabSz="914400" rtl="1" eaLnBrk="1" fontAlgn="auto" latinLnBrk="0" hangingPunct="1">
              <a:lnSpc>
                <a:spcPts val="28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84653"/>
                </a:solidFill>
                <a:effectLst/>
                <a:uLnTx/>
                <a:uFillTx/>
                <a:latin typeface="Arial" panose="020B0604020202020204" pitchFamily="34" charset="0"/>
                <a:ea typeface="Barlow Bold" pitchFamily="34" charset="-122"/>
                <a:cs typeface="Arial" panose="020B0604020202020204" pitchFamily="34" charset="0"/>
              </a:rPr>
              <a:t>تعزيز الثقة</a:t>
            </a:r>
            <a:endParaRPr kumimoji="0" lang="en-US" sz="2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1" name="Text 6"/>
          <p:cNvSpPr/>
          <p:nvPr/>
        </p:nvSpPr>
        <p:spPr>
          <a:xfrm>
            <a:off x="758309" y="4348401"/>
            <a:ext cx="4190762" cy="693420"/>
          </a:xfrm>
          <a:prstGeom prst="rect">
            <a:avLst/>
          </a:prstGeom>
          <a:noFill/>
          <a:ln/>
        </p:spPr>
        <p:txBody>
          <a:bodyPr wrap="square" lIns="0" tIns="0" rIns="0" bIns="0" rtlCol="0" anchor="t"/>
          <a:lstStyle/>
          <a:p>
            <a:pPr marL="0" marR="0" lvl="0" indent="0" algn="r" defTabSz="914400" rtl="1" eaLnBrk="1" fontAlgn="auto" latinLnBrk="0" hangingPunct="1">
              <a:lnSpc>
                <a:spcPts val="27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توفر الإشعارات شعوراً بالتحكم والشفافية، مما يعزز ثقة المستخدم في النظام المالي.</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2" name="Text 7"/>
          <p:cNvSpPr/>
          <p:nvPr/>
        </p:nvSpPr>
        <p:spPr>
          <a:xfrm>
            <a:off x="758309" y="5632252"/>
            <a:ext cx="13113782" cy="693420"/>
          </a:xfrm>
          <a:prstGeom prst="rect">
            <a:avLst/>
          </a:prstGeom>
          <a:noFill/>
          <a:ln/>
        </p:spPr>
        <p:txBody>
          <a:bodyPr wrap="square" lIns="0" tIns="0" rIns="0" bIns="0" rtlCol="0" anchor="t"/>
          <a:lstStyle/>
          <a:p>
            <a:pPr marL="0" marR="0" lvl="0" indent="0" algn="r" defTabSz="914400" rtl="1" eaLnBrk="1" fontAlgn="auto" latinLnBrk="0" hangingPunct="1">
              <a:lnSpc>
                <a:spcPts val="27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تُعد الإشعارات اللحظية ركيزة أساسية في تعزيز أمان أنظمة الدفع الإلكتروني. تعتمد هذه الأنظمة على خدمات مثل Firebase Cloud Messaging (FCM) أو Apple Push Notification Service (APNs) لإرسال تنبيهات فورية إلى المستخدم عند إجراء أي معاملة مالية.</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6"/>
          <a:stretch>
            <a:fillRect/>
          </a:stretch>
        </p:blipFill>
        <p:spPr>
          <a:xfrm>
            <a:off x="10438815" y="7600553"/>
            <a:ext cx="4191585" cy="581106"/>
          </a:xfrm>
          <a:prstGeom prst="rect">
            <a:avLst/>
          </a:prstGeom>
        </p:spPr>
      </p:pic>
    </p:spTree>
    <p:extLst>
      <p:ext uri="{BB962C8B-B14F-4D97-AF65-F5344CB8AC3E}">
        <p14:creationId xmlns:p14="http://schemas.microsoft.com/office/powerpoint/2010/main" val="23999896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620111"/>
            <a:ext cx="14630400" cy="138736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vert="horz" lIns="91440" tIns="45720" rIns="91440" bIns="45720" rtlCol="0" anchor="ctr">
            <a:normAutofit/>
          </a:bodyPr>
          <a:lstStyle/>
          <a:p>
            <a:pPr algn="ctr" defTabSz="548640">
              <a:spcBef>
                <a:spcPct val="0"/>
              </a:spcBef>
            </a:pPr>
            <a:r>
              <a:rPr lang="en-US" sz="5280" dirty="0">
                <a:solidFill>
                  <a:sysClr val="windowText" lastClr="000000"/>
                </a:solidFill>
              </a:rPr>
              <a:t>Socket.IO </a:t>
            </a:r>
            <a:r>
              <a:rPr lang="en-US" sz="5280" dirty="0" err="1">
                <a:solidFill>
                  <a:sysClr val="windowText" lastClr="000000"/>
                </a:solidFill>
              </a:rPr>
              <a:t>تجربة</a:t>
            </a:r>
            <a:r>
              <a:rPr lang="en-US" sz="5280" dirty="0">
                <a:solidFill>
                  <a:sysClr val="windowText" lastClr="000000"/>
                </a:solidFill>
              </a:rPr>
              <a:t> مستخدم محسّنة</a:t>
            </a:r>
          </a:p>
        </p:txBody>
      </p:sp>
      <p:sp>
        <p:nvSpPr>
          <p:cNvPr id="4" name="Shape 2"/>
          <p:cNvSpPr/>
          <p:nvPr/>
        </p:nvSpPr>
        <p:spPr>
          <a:xfrm>
            <a:off x="7423547" y="4009549"/>
            <a:ext cx="6448544" cy="2091690"/>
          </a:xfrm>
          <a:prstGeom prst="roundRect">
            <a:avLst>
              <a:gd name="adj" fmla="val 15537"/>
            </a:avLst>
          </a:prstGeom>
          <a:solidFill>
            <a:srgbClr val="FFFFFF"/>
          </a:solidFill>
          <a:ln w="30480">
            <a:solidFill>
              <a:srgbClr val="BACFDD"/>
            </a:solidFill>
            <a:prstDash val="solid"/>
          </a:ln>
        </p:spPr>
      </p:sp>
      <p:pic>
        <p:nvPicPr>
          <p:cNvPr id="5" name="Image 0" descr="preencoded.png"/>
          <p:cNvPicPr>
            <a:picLocks noChangeAspect="1"/>
          </p:cNvPicPr>
          <p:nvPr/>
        </p:nvPicPr>
        <p:blipFill>
          <a:blip r:embed="rId3"/>
          <a:stretch>
            <a:fillRect/>
          </a:stretch>
        </p:blipFill>
        <p:spPr>
          <a:xfrm>
            <a:off x="7423547" y="4009549"/>
            <a:ext cx="121920" cy="2091690"/>
          </a:xfrm>
          <a:prstGeom prst="rect">
            <a:avLst/>
          </a:prstGeom>
        </p:spPr>
      </p:pic>
      <p:sp>
        <p:nvSpPr>
          <p:cNvPr id="6" name="Text 3"/>
          <p:cNvSpPr/>
          <p:nvPr/>
        </p:nvSpPr>
        <p:spPr>
          <a:xfrm>
            <a:off x="10112693" y="4256603"/>
            <a:ext cx="3420904" cy="427553"/>
          </a:xfrm>
          <a:prstGeom prst="rect">
            <a:avLst/>
          </a:prstGeom>
          <a:noFill/>
          <a:ln/>
        </p:spPr>
        <p:txBody>
          <a:bodyPr wrap="none" lIns="0" tIns="0" rIns="0" bIns="0" rtlCol="0" anchor="t"/>
          <a:lstStyle/>
          <a:p>
            <a:pPr marL="0" marR="0" lvl="0" indent="0" algn="r" defTabSz="914400" rtl="1" eaLnBrk="1" fontAlgn="auto" latinLnBrk="0" hangingPunct="1">
              <a:lnSpc>
                <a:spcPts val="33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384653"/>
                </a:solidFill>
                <a:effectLst/>
                <a:uLnTx/>
                <a:uFillTx/>
                <a:latin typeface="Arial" panose="020B0604020202020204" pitchFamily="34" charset="0"/>
                <a:ea typeface="Barlow Bold" pitchFamily="34" charset="-122"/>
                <a:cs typeface="Arial" panose="020B0604020202020204" pitchFamily="34" charset="0"/>
              </a:rPr>
              <a:t>تحسين تجربة المستخدم</a:t>
            </a:r>
            <a:endParaRPr kumimoji="0" lang="en-US" sz="26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Text 4"/>
          <p:cNvSpPr/>
          <p:nvPr/>
        </p:nvSpPr>
        <p:spPr>
          <a:xfrm>
            <a:off x="7670602" y="4814054"/>
            <a:ext cx="5862995" cy="1040130"/>
          </a:xfrm>
          <a:prstGeom prst="rect">
            <a:avLst/>
          </a:prstGeom>
          <a:noFill/>
          <a:ln/>
        </p:spPr>
        <p:txBody>
          <a:bodyPr wrap="square" lIns="0" tIns="0" rIns="0" bIns="0" rtlCol="0" anchor="t"/>
          <a:lstStyle/>
          <a:p>
            <a:pPr marL="0" marR="0" lvl="0" indent="0" algn="r" defTabSz="914400" rtl="1" eaLnBrk="1" fontAlgn="auto" latinLnBrk="0" hangingPunct="1">
              <a:lnSpc>
                <a:spcPts val="27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في مشروعنا، تُستخدم </a:t>
            </a:r>
            <a:r>
              <a:rPr kumimoji="0" lang="en-US" sz="1700" b="0" i="0" u="sng" strike="noStrike" kern="1200" cap="none" spc="0" normalizeH="0" baseline="0" noProof="0" dirty="0">
                <a:ln>
                  <a:noFill/>
                </a:ln>
                <a:solidFill>
                  <a:srgbClr val="359DDF"/>
                </a:solidFill>
                <a:effectLst/>
                <a:uLnTx/>
                <a:uFillTx/>
                <a:latin typeface="Arial" panose="020B0604020202020204" pitchFamily="34" charset="0"/>
                <a:ea typeface="Montserrat" pitchFamily="34" charset="-122"/>
                <a:cs typeface="Arial" panose="020B0604020202020204" pitchFamily="34" charset="0"/>
                <a:hlinkClick r:id="rId4">
                  <a:extLst>
                    <a:ext uri="{A12FA001-AC4F-418D-AE19-62706E023703}">
                      <ahyp:hlinkClr xmlns:ahyp="http://schemas.microsoft.com/office/drawing/2018/hyperlinkcolor" xmlns="" val="tx"/>
                    </a:ext>
                  </a:extLst>
                </a:hlinkClick>
              </a:rPr>
              <a:t>Socket.IO</a:t>
            </a:r>
            <a:r>
              <a:rPr kumimoji="0" lang="en-US" sz="17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 لتحديث حالة الطلبات فوراً. يرى المستخدم الموافقة أو الرفض لحظياً، مما يلغي الحاجة إلى الاستقصاء الدوري (Polling) ويعزز الاستجابة السريعة.</a:t>
            </a:r>
            <a:endPar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Shape 5"/>
          <p:cNvSpPr/>
          <p:nvPr/>
        </p:nvSpPr>
        <p:spPr>
          <a:xfrm>
            <a:off x="758309" y="4009549"/>
            <a:ext cx="6448663" cy="2091690"/>
          </a:xfrm>
          <a:prstGeom prst="roundRect">
            <a:avLst>
              <a:gd name="adj" fmla="val 15537"/>
            </a:avLst>
          </a:prstGeom>
          <a:solidFill>
            <a:srgbClr val="FFFFFF"/>
          </a:solidFill>
          <a:ln w="30480">
            <a:solidFill>
              <a:srgbClr val="BACFDD"/>
            </a:solidFill>
            <a:prstDash val="solid"/>
          </a:ln>
        </p:spPr>
      </p:sp>
      <p:pic>
        <p:nvPicPr>
          <p:cNvPr id="9" name="Image 1" descr="preencoded.png"/>
          <p:cNvPicPr>
            <a:picLocks noChangeAspect="1"/>
          </p:cNvPicPr>
          <p:nvPr/>
        </p:nvPicPr>
        <p:blipFill>
          <a:blip r:embed="rId3"/>
          <a:stretch>
            <a:fillRect/>
          </a:stretch>
        </p:blipFill>
        <p:spPr>
          <a:xfrm>
            <a:off x="758309" y="4009549"/>
            <a:ext cx="121920" cy="2091690"/>
          </a:xfrm>
          <a:prstGeom prst="rect">
            <a:avLst/>
          </a:prstGeom>
        </p:spPr>
      </p:pic>
      <p:sp>
        <p:nvSpPr>
          <p:cNvPr id="10" name="Text 6"/>
          <p:cNvSpPr/>
          <p:nvPr/>
        </p:nvSpPr>
        <p:spPr>
          <a:xfrm>
            <a:off x="3447574" y="4256603"/>
            <a:ext cx="3420904" cy="427553"/>
          </a:xfrm>
          <a:prstGeom prst="rect">
            <a:avLst/>
          </a:prstGeom>
          <a:noFill/>
          <a:ln/>
        </p:spPr>
        <p:txBody>
          <a:bodyPr wrap="none" lIns="0" tIns="0" rIns="0" bIns="0" rtlCol="0" anchor="t"/>
          <a:lstStyle/>
          <a:p>
            <a:pPr marL="0" marR="0" lvl="0" indent="0" algn="r" defTabSz="914400" rtl="1" eaLnBrk="1" fontAlgn="auto" latinLnBrk="0" hangingPunct="1">
              <a:lnSpc>
                <a:spcPts val="33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384653"/>
                </a:solidFill>
                <a:effectLst/>
                <a:uLnTx/>
                <a:uFillTx/>
                <a:latin typeface="Arial" panose="020B0604020202020204" pitchFamily="34" charset="0"/>
                <a:ea typeface="Barlow Bold" pitchFamily="34" charset="-122"/>
                <a:cs typeface="Arial" panose="020B0604020202020204" pitchFamily="34" charset="0"/>
              </a:rPr>
              <a:t>تقليل الضغط على الخادم</a:t>
            </a:r>
            <a:endParaRPr kumimoji="0" lang="en-US" sz="26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Text 7"/>
          <p:cNvSpPr/>
          <p:nvPr/>
        </p:nvSpPr>
        <p:spPr>
          <a:xfrm>
            <a:off x="1005364" y="4814054"/>
            <a:ext cx="5863114" cy="1040130"/>
          </a:xfrm>
          <a:prstGeom prst="rect">
            <a:avLst/>
          </a:prstGeom>
          <a:noFill/>
          <a:ln/>
        </p:spPr>
        <p:txBody>
          <a:bodyPr wrap="square" lIns="0" tIns="0" rIns="0" bIns="0" rtlCol="0" anchor="t"/>
          <a:lstStyle/>
          <a:p>
            <a:pPr marL="0" marR="0" lvl="0" indent="0" algn="r" defTabSz="914400" rtl="1" eaLnBrk="1" fontAlgn="auto" latinLnBrk="0" hangingPunct="1">
              <a:lnSpc>
                <a:spcPts val="27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بفضل الاتصال الدائم والقائم على الأحداث، لا يحتاج الخادم لإدارة طلبات متكررة من العملاء للاستعلام عن التحديثات، مما يقلل الحمل بشكل كبير ويحسن كفاءة النظام.</a:t>
            </a:r>
            <a:endParaRPr kumimoji="0" lang="en-US" sz="17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5"/>
          <a:stretch>
            <a:fillRect/>
          </a:stretch>
        </p:blipFill>
        <p:spPr>
          <a:xfrm>
            <a:off x="10602099" y="7681428"/>
            <a:ext cx="4010585" cy="495369"/>
          </a:xfrm>
          <a:prstGeom prst="rect">
            <a:avLst/>
          </a:prstGeom>
        </p:spPr>
      </p:pic>
    </p:spTree>
    <p:extLst>
      <p:ext uri="{BB962C8B-B14F-4D97-AF65-F5344CB8AC3E}">
        <p14:creationId xmlns:p14="http://schemas.microsoft.com/office/powerpoint/2010/main" val="22540104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147146"/>
            <a:ext cx="14630400" cy="150297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vert="horz" lIns="91440" tIns="45720" rIns="91440" bIns="45720" rtlCol="0" anchor="ctr">
            <a:normAutofit/>
          </a:bodyPr>
          <a:lstStyle/>
          <a:p>
            <a:pPr algn="ctr" defTabSz="548640">
              <a:spcBef>
                <a:spcPct val="0"/>
              </a:spcBef>
            </a:pPr>
            <a:r>
              <a:rPr lang="en-US" sz="5280" dirty="0">
                <a:solidFill>
                  <a:sysClr val="windowText" lastClr="000000"/>
                </a:solidFill>
              </a:rPr>
              <a:t>Google Authenticator</a:t>
            </a:r>
          </a:p>
        </p:txBody>
      </p:sp>
      <p:sp>
        <p:nvSpPr>
          <p:cNvPr id="4" name="Text 2"/>
          <p:cNvSpPr/>
          <p:nvPr/>
        </p:nvSpPr>
        <p:spPr>
          <a:xfrm>
            <a:off x="13655516" y="3748683"/>
            <a:ext cx="216575" cy="270748"/>
          </a:xfrm>
          <a:prstGeom prst="rect">
            <a:avLst/>
          </a:prstGeom>
          <a:noFill/>
          <a:ln/>
        </p:spPr>
        <p:txBody>
          <a:bodyPr wrap="none" lIns="0" tIns="0" rIns="0" bIns="0" rtlCol="0" anchor="t"/>
          <a:lstStyle/>
          <a:p>
            <a:pPr marL="0" marR="0" lvl="0" indent="0" algn="r" defTabSz="914400" rtl="1" eaLnBrk="1" fontAlgn="auto" latinLnBrk="0" hangingPunct="1">
              <a:lnSpc>
                <a:spcPts val="27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84653"/>
                </a:solidFill>
                <a:effectLst/>
                <a:uLnTx/>
                <a:uFillTx/>
                <a:latin typeface="Arial" panose="020B0604020202020204" pitchFamily="34" charset="0"/>
                <a:ea typeface="Barlow Light" pitchFamily="34" charset="-122"/>
                <a:cs typeface="Arial" panose="020B0604020202020204" pitchFamily="34" charset="0"/>
              </a:rPr>
              <a:t>01</a:t>
            </a:r>
            <a:endParaRPr kumimoji="0" lang="en-US" sz="17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5" name="Image 0" descr="preencoded.png"/>
          <p:cNvPicPr>
            <a:picLocks noChangeAspect="1"/>
          </p:cNvPicPr>
          <p:nvPr/>
        </p:nvPicPr>
        <p:blipFill>
          <a:blip r:embed="rId3"/>
          <a:stretch>
            <a:fillRect/>
          </a:stretch>
        </p:blipFill>
        <p:spPr>
          <a:xfrm>
            <a:off x="9645253" y="4086225"/>
            <a:ext cx="4226838" cy="30480"/>
          </a:xfrm>
          <a:prstGeom prst="rect">
            <a:avLst/>
          </a:prstGeom>
        </p:spPr>
      </p:pic>
      <p:sp>
        <p:nvSpPr>
          <p:cNvPr id="6" name="Text 3"/>
          <p:cNvSpPr/>
          <p:nvPr/>
        </p:nvSpPr>
        <p:spPr>
          <a:xfrm>
            <a:off x="9842421" y="4255413"/>
            <a:ext cx="4029670" cy="427553"/>
          </a:xfrm>
          <a:prstGeom prst="rect">
            <a:avLst/>
          </a:prstGeom>
          <a:noFill/>
          <a:ln/>
        </p:spPr>
        <p:txBody>
          <a:bodyPr wrap="none" lIns="0" tIns="0" rIns="0" bIns="0" rtlCol="0" anchor="t"/>
          <a:lstStyle/>
          <a:p>
            <a:pPr marL="0" marR="0" lvl="0" indent="0" algn="r" defTabSz="914400" rtl="1" eaLnBrk="1" fontAlgn="auto" latinLnBrk="0" hangingPunct="1">
              <a:lnSpc>
                <a:spcPts val="33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2E3C4E"/>
                </a:solidFill>
                <a:effectLst/>
                <a:uLnTx/>
                <a:uFillTx/>
                <a:latin typeface="Arial" panose="020B0604020202020204" pitchFamily="34" charset="0"/>
                <a:ea typeface="Barlow Bold" pitchFamily="34" charset="-122"/>
                <a:cs typeface="Arial" panose="020B0604020202020204" pitchFamily="34" charset="0"/>
              </a:rPr>
              <a:t>تفعيل المصادقة الثنائية (2FA)</a:t>
            </a:r>
            <a:endParaRPr kumimoji="0" lang="en-US" sz="26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7" name="Text 4"/>
          <p:cNvSpPr/>
          <p:nvPr/>
        </p:nvSpPr>
        <p:spPr>
          <a:xfrm>
            <a:off x="9645253" y="4812863"/>
            <a:ext cx="4226838" cy="1040130"/>
          </a:xfrm>
          <a:prstGeom prst="rect">
            <a:avLst/>
          </a:prstGeom>
          <a:noFill/>
          <a:ln/>
        </p:spPr>
        <p:txBody>
          <a:bodyPr wrap="square" lIns="0" tIns="0" rIns="0" bIns="0" rtlCol="0" anchor="t"/>
          <a:lstStyle/>
          <a:p>
            <a:pPr marL="0" marR="0" lvl="0" indent="0" algn="r" defTabSz="914400" rtl="1" eaLnBrk="1" fontAlgn="auto" latinLnBrk="0" hangingPunct="1">
              <a:lnSpc>
                <a:spcPts val="27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في المشروع، يتم دمج Google Authenticator لتفعيل 2FA. يُنشأ مفتاح سري عند الإعداد لتوليد الرموز في التطبيق.</a:t>
            </a:r>
            <a:endParaRPr kumimoji="0" lang="en-US" sz="17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 name="Text 5"/>
          <p:cNvSpPr/>
          <p:nvPr/>
        </p:nvSpPr>
        <p:spPr>
          <a:xfrm>
            <a:off x="9212104" y="3748683"/>
            <a:ext cx="216575" cy="270748"/>
          </a:xfrm>
          <a:prstGeom prst="rect">
            <a:avLst/>
          </a:prstGeom>
          <a:noFill/>
          <a:ln/>
        </p:spPr>
        <p:txBody>
          <a:bodyPr wrap="none" lIns="0" tIns="0" rIns="0" bIns="0" rtlCol="0" anchor="t"/>
          <a:lstStyle/>
          <a:p>
            <a:pPr marL="0" marR="0" lvl="0" indent="0" algn="r" defTabSz="914400" rtl="1" eaLnBrk="1" fontAlgn="auto" latinLnBrk="0" hangingPunct="1">
              <a:lnSpc>
                <a:spcPts val="27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84653"/>
                </a:solidFill>
                <a:effectLst/>
                <a:uLnTx/>
                <a:uFillTx/>
                <a:latin typeface="Arial" panose="020B0604020202020204" pitchFamily="34" charset="0"/>
                <a:ea typeface="Barlow Light" pitchFamily="34" charset="-122"/>
                <a:cs typeface="Arial" panose="020B0604020202020204" pitchFamily="34" charset="0"/>
              </a:rPr>
              <a:t>02</a:t>
            </a:r>
            <a:endParaRPr kumimoji="0" lang="en-US" sz="17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9" name="Image 1" descr="preencoded.png"/>
          <p:cNvPicPr>
            <a:picLocks noChangeAspect="1"/>
          </p:cNvPicPr>
          <p:nvPr/>
        </p:nvPicPr>
        <p:blipFill>
          <a:blip r:embed="rId3"/>
          <a:stretch>
            <a:fillRect/>
          </a:stretch>
        </p:blipFill>
        <p:spPr>
          <a:xfrm>
            <a:off x="5201841" y="4086225"/>
            <a:ext cx="4226838" cy="30480"/>
          </a:xfrm>
          <a:prstGeom prst="rect">
            <a:avLst/>
          </a:prstGeom>
        </p:spPr>
      </p:pic>
      <p:sp>
        <p:nvSpPr>
          <p:cNvPr id="10" name="Text 6"/>
          <p:cNvSpPr/>
          <p:nvPr/>
        </p:nvSpPr>
        <p:spPr>
          <a:xfrm>
            <a:off x="6007775" y="4255413"/>
            <a:ext cx="3420904" cy="427553"/>
          </a:xfrm>
          <a:prstGeom prst="rect">
            <a:avLst/>
          </a:prstGeom>
          <a:noFill/>
          <a:ln/>
        </p:spPr>
        <p:txBody>
          <a:bodyPr wrap="none" lIns="0" tIns="0" rIns="0" bIns="0" rtlCol="0" anchor="t"/>
          <a:lstStyle/>
          <a:p>
            <a:pPr marL="0" marR="0" lvl="0" indent="0" algn="r" defTabSz="914400" rtl="1" eaLnBrk="1" fontAlgn="auto" latinLnBrk="0" hangingPunct="1">
              <a:lnSpc>
                <a:spcPts val="33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2E3C4E"/>
                </a:solidFill>
                <a:effectLst/>
                <a:uLnTx/>
                <a:uFillTx/>
                <a:latin typeface="Arial" panose="020B0604020202020204" pitchFamily="34" charset="0"/>
                <a:ea typeface="Barlow Bold" pitchFamily="34" charset="-122"/>
                <a:cs typeface="Arial" panose="020B0604020202020204" pitchFamily="34" charset="0"/>
              </a:rPr>
              <a:t>آلية استرداد الحساب</a:t>
            </a:r>
            <a:endParaRPr kumimoji="0" lang="en-US" sz="26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1" name="Text 7"/>
          <p:cNvSpPr/>
          <p:nvPr/>
        </p:nvSpPr>
        <p:spPr>
          <a:xfrm>
            <a:off x="5201841" y="4812863"/>
            <a:ext cx="4226838" cy="1386840"/>
          </a:xfrm>
          <a:prstGeom prst="rect">
            <a:avLst/>
          </a:prstGeom>
          <a:noFill/>
          <a:ln/>
        </p:spPr>
        <p:txBody>
          <a:bodyPr wrap="square" lIns="0" tIns="0" rIns="0" bIns="0" rtlCol="0" anchor="t"/>
          <a:lstStyle/>
          <a:p>
            <a:pPr marL="0" marR="0" lvl="0" indent="0" algn="r" defTabSz="914400" rtl="1" eaLnBrk="1" fontAlgn="auto" latinLnBrk="0" hangingPunct="1">
              <a:lnSpc>
                <a:spcPts val="27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لضمان عدم فقدان الوصول في حال فقدان الجهاز أو حذف التطبيق، توجد آلية استرداد تعتمد على التحقق من بيانات إضافية (كالبريد الإلكتروني ورقم الهاتف).</a:t>
            </a:r>
            <a:endParaRPr kumimoji="0" lang="en-US" sz="17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2" name="Text 8"/>
          <p:cNvSpPr/>
          <p:nvPr/>
        </p:nvSpPr>
        <p:spPr>
          <a:xfrm>
            <a:off x="4768691" y="3748683"/>
            <a:ext cx="216575" cy="270748"/>
          </a:xfrm>
          <a:prstGeom prst="rect">
            <a:avLst/>
          </a:prstGeom>
          <a:noFill/>
          <a:ln/>
        </p:spPr>
        <p:txBody>
          <a:bodyPr wrap="none" lIns="0" tIns="0" rIns="0" bIns="0" rtlCol="0" anchor="t"/>
          <a:lstStyle/>
          <a:p>
            <a:pPr marL="0" marR="0" lvl="0" indent="0" algn="r" defTabSz="914400" rtl="1" eaLnBrk="1" fontAlgn="auto" latinLnBrk="0" hangingPunct="1">
              <a:lnSpc>
                <a:spcPts val="27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84653"/>
                </a:solidFill>
                <a:effectLst/>
                <a:uLnTx/>
                <a:uFillTx/>
                <a:latin typeface="Arial" panose="020B0604020202020204" pitchFamily="34" charset="0"/>
                <a:ea typeface="Barlow Light" pitchFamily="34" charset="-122"/>
                <a:cs typeface="Arial" panose="020B0604020202020204" pitchFamily="34" charset="0"/>
              </a:rPr>
              <a:t>03</a:t>
            </a:r>
            <a:endParaRPr kumimoji="0" lang="en-US" sz="17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13" name="Image 2" descr="preencoded.png"/>
          <p:cNvPicPr>
            <a:picLocks noChangeAspect="1"/>
          </p:cNvPicPr>
          <p:nvPr/>
        </p:nvPicPr>
        <p:blipFill>
          <a:blip r:embed="rId3"/>
          <a:stretch>
            <a:fillRect/>
          </a:stretch>
        </p:blipFill>
        <p:spPr>
          <a:xfrm>
            <a:off x="758309" y="4107894"/>
            <a:ext cx="4226957" cy="30480"/>
          </a:xfrm>
          <a:prstGeom prst="rect">
            <a:avLst/>
          </a:prstGeom>
        </p:spPr>
      </p:pic>
      <p:sp>
        <p:nvSpPr>
          <p:cNvPr id="14" name="Text 9"/>
          <p:cNvSpPr/>
          <p:nvPr/>
        </p:nvSpPr>
        <p:spPr>
          <a:xfrm>
            <a:off x="1483043" y="4255413"/>
            <a:ext cx="3502223" cy="427553"/>
          </a:xfrm>
          <a:prstGeom prst="rect">
            <a:avLst/>
          </a:prstGeom>
          <a:noFill/>
          <a:ln/>
        </p:spPr>
        <p:txBody>
          <a:bodyPr wrap="none" lIns="0" tIns="0" rIns="0" bIns="0" rtlCol="0" anchor="t"/>
          <a:lstStyle/>
          <a:p>
            <a:pPr marL="0" marR="0" lvl="0" indent="0" algn="r" defTabSz="914400" rtl="1" eaLnBrk="1" fontAlgn="auto" latinLnBrk="0" hangingPunct="1">
              <a:lnSpc>
                <a:spcPts val="33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2E3C4E"/>
                </a:solidFill>
                <a:effectLst/>
                <a:uLnTx/>
                <a:uFillTx/>
                <a:latin typeface="Arial" panose="020B0604020202020204" pitchFamily="34" charset="0"/>
                <a:ea typeface="Barlow Bold" pitchFamily="34" charset="-122"/>
                <a:cs typeface="Arial" panose="020B0604020202020204" pitchFamily="34" charset="0"/>
              </a:rPr>
              <a:t>أمان متكامل وتجربة سلسة</a:t>
            </a:r>
            <a:endParaRPr kumimoji="0" lang="en-US" sz="26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5" name="Text 10"/>
          <p:cNvSpPr/>
          <p:nvPr/>
        </p:nvSpPr>
        <p:spPr>
          <a:xfrm>
            <a:off x="758309" y="4812863"/>
            <a:ext cx="4226957" cy="1040130"/>
          </a:xfrm>
          <a:prstGeom prst="rect">
            <a:avLst/>
          </a:prstGeom>
          <a:noFill/>
          <a:ln/>
        </p:spPr>
        <p:txBody>
          <a:bodyPr wrap="square" lIns="0" tIns="0" rIns="0" bIns="0" rtlCol="0" anchor="t"/>
          <a:lstStyle/>
          <a:p>
            <a:pPr marL="0" marR="0" lvl="0" indent="0" algn="r" defTabSz="914400" rtl="1" eaLnBrk="1" fontAlgn="auto" latinLnBrk="0" hangingPunct="1">
              <a:lnSpc>
                <a:spcPts val="27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هذا يتيح استعادة الوصول الآمن دون المساس بالأمان أو الحاجة لإعادة تهيئة المفتاح، مما يوازن بين الأمان ومرونة المستخدم.</a:t>
            </a:r>
            <a:endParaRPr kumimoji="0" lang="en-US" sz="17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1019921" y="7775421"/>
            <a:ext cx="3610479" cy="342948"/>
          </a:xfrm>
          <a:prstGeom prst="rect">
            <a:avLst/>
          </a:prstGeom>
        </p:spPr>
      </p:pic>
    </p:spTree>
    <p:extLst>
      <p:ext uri="{BB962C8B-B14F-4D97-AF65-F5344CB8AC3E}">
        <p14:creationId xmlns:p14="http://schemas.microsoft.com/office/powerpoint/2010/main" val="20588787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73572" y="367863"/>
            <a:ext cx="14556828" cy="1303282"/>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vert="horz" lIns="91440" tIns="45720" rIns="91440" bIns="45720" rtlCol="0" anchor="ctr">
            <a:normAutofit/>
          </a:bodyPr>
          <a:lstStyle/>
          <a:p>
            <a:pPr algn="ctr" defTabSz="548640">
              <a:spcBef>
                <a:spcPct val="0"/>
              </a:spcBef>
            </a:pPr>
            <a:r>
              <a:rPr lang="en-US" sz="5280" dirty="0">
                <a:solidFill>
                  <a:sysClr val="windowText" lastClr="000000"/>
                </a:solidFill>
              </a:rPr>
              <a:t>RSA أمان المصادقة</a:t>
            </a:r>
          </a:p>
        </p:txBody>
      </p:sp>
      <p:sp>
        <p:nvSpPr>
          <p:cNvPr id="4" name="Shape 2"/>
          <p:cNvSpPr/>
          <p:nvPr/>
        </p:nvSpPr>
        <p:spPr>
          <a:xfrm>
            <a:off x="7423547" y="4032409"/>
            <a:ext cx="6448544" cy="2045970"/>
          </a:xfrm>
          <a:prstGeom prst="roundRect">
            <a:avLst>
              <a:gd name="adj" fmla="val 25415"/>
            </a:avLst>
          </a:prstGeom>
          <a:solidFill>
            <a:srgbClr val="D4E9F7"/>
          </a:solidFill>
          <a:ln w="7620">
            <a:solidFill>
              <a:srgbClr val="BACFDD"/>
            </a:solidFill>
            <a:prstDash val="solid"/>
          </a:ln>
        </p:spPr>
      </p:sp>
      <p:sp>
        <p:nvSpPr>
          <p:cNvPr id="5" name="Text 3"/>
          <p:cNvSpPr/>
          <p:nvPr/>
        </p:nvSpPr>
        <p:spPr>
          <a:xfrm>
            <a:off x="10151269" y="4256603"/>
            <a:ext cx="3496628" cy="427553"/>
          </a:xfrm>
          <a:prstGeom prst="rect">
            <a:avLst/>
          </a:prstGeom>
          <a:noFill/>
          <a:ln/>
        </p:spPr>
        <p:txBody>
          <a:bodyPr wrap="none" lIns="0" tIns="0" rIns="0" bIns="0" rtlCol="0" anchor="t"/>
          <a:lstStyle/>
          <a:p>
            <a:pPr marL="0" marR="0" lvl="0" indent="0" algn="r" defTabSz="914400" rtl="1" eaLnBrk="1" fontAlgn="auto" latinLnBrk="0" hangingPunct="1">
              <a:lnSpc>
                <a:spcPts val="33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384653"/>
                </a:solidFill>
                <a:effectLst/>
                <a:uLnTx/>
                <a:uFillTx/>
                <a:latin typeface="Arial" panose="020B0604020202020204" pitchFamily="34" charset="0"/>
                <a:ea typeface="Barlow Bold" pitchFamily="34" charset="-122"/>
                <a:cs typeface="Arial" panose="020B0604020202020204" pitchFamily="34" charset="0"/>
              </a:rPr>
              <a:t>استخدام RSA في المشروع</a:t>
            </a:r>
            <a:endParaRPr kumimoji="0" lang="en-US" sz="26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6" name="Text 4"/>
          <p:cNvSpPr/>
          <p:nvPr/>
        </p:nvSpPr>
        <p:spPr>
          <a:xfrm>
            <a:off x="7647742" y="4814054"/>
            <a:ext cx="6000155" cy="1040130"/>
          </a:xfrm>
          <a:prstGeom prst="rect">
            <a:avLst/>
          </a:prstGeom>
          <a:noFill/>
          <a:ln/>
        </p:spPr>
        <p:txBody>
          <a:bodyPr wrap="square" lIns="0" tIns="0" rIns="0" bIns="0" rtlCol="0" anchor="t"/>
          <a:lstStyle/>
          <a:p>
            <a:pPr marL="0" marR="0" lvl="0" indent="0" algn="r" defTabSz="914400" rtl="1" eaLnBrk="1" fontAlgn="auto" latinLnBrk="0" hangingPunct="1">
              <a:lnSpc>
                <a:spcPts val="27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تُطبق RSA في مشروعنا لتأمين تبادل المعلومات الحساسة بين العميل والخادم. يشمل ذلك تشفير التحديات الأمنية أثناء عملية </a:t>
            </a:r>
            <a:r>
              <a:rPr kumimoji="0" lang="en-US" sz="1700" b="0" i="0" u="none" strike="noStrike" kern="1200" cap="none" spc="0" normalizeH="0" baseline="0" noProof="0" dirty="0" err="1">
                <a:ln>
                  <a:noFill/>
                </a:ln>
                <a:solidFill>
                  <a:srgbClr val="384653"/>
                </a:solidFill>
                <a:effectLst/>
                <a:uLnTx/>
                <a:uFillTx/>
                <a:latin typeface="Arial" panose="020B0604020202020204" pitchFamily="34" charset="0"/>
                <a:ea typeface="Montserrat" pitchFamily="34" charset="-122"/>
                <a:cs typeface="Arial" panose="020B0604020202020204" pitchFamily="34" charset="0"/>
              </a:rPr>
              <a:t>المصادقة</a:t>
            </a:r>
            <a:r>
              <a:rPr kumimoji="0" lang="en-US" sz="17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 </a:t>
            </a:r>
            <a:r>
              <a:rPr kumimoji="0" lang="en-US" sz="1700" b="0" i="0" u="none" strike="noStrike" kern="1200" cap="none" spc="0" normalizeH="0" baseline="0" noProof="0" dirty="0" err="1"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الثنائية</a:t>
            </a:r>
            <a:r>
              <a:rPr kumimoji="0" lang="ar-SY" sz="1700" b="0" i="0" u="none" strike="noStrike" kern="1200" cap="none" spc="0" normalizeH="0" noProof="0" dirty="0"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 وتوليد المفتاتيح .</a:t>
            </a:r>
            <a:endParaRPr kumimoji="0" lang="en-US" sz="17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7" name="Shape 5"/>
          <p:cNvSpPr/>
          <p:nvPr/>
        </p:nvSpPr>
        <p:spPr>
          <a:xfrm>
            <a:off x="758309" y="4032409"/>
            <a:ext cx="6448663" cy="2045970"/>
          </a:xfrm>
          <a:prstGeom prst="roundRect">
            <a:avLst>
              <a:gd name="adj" fmla="val 25415"/>
            </a:avLst>
          </a:prstGeom>
          <a:solidFill>
            <a:srgbClr val="D4E9F7"/>
          </a:solidFill>
          <a:ln w="7620">
            <a:solidFill>
              <a:srgbClr val="BACFDD"/>
            </a:solidFill>
            <a:prstDash val="solid"/>
          </a:ln>
        </p:spPr>
      </p:sp>
      <p:sp>
        <p:nvSpPr>
          <p:cNvPr id="8" name="Text 6"/>
          <p:cNvSpPr/>
          <p:nvPr/>
        </p:nvSpPr>
        <p:spPr>
          <a:xfrm>
            <a:off x="3561874" y="4256603"/>
            <a:ext cx="3420904" cy="427553"/>
          </a:xfrm>
          <a:prstGeom prst="rect">
            <a:avLst/>
          </a:prstGeom>
          <a:noFill/>
          <a:ln/>
        </p:spPr>
        <p:txBody>
          <a:bodyPr wrap="none" lIns="0" tIns="0" rIns="0" bIns="0" rtlCol="0" anchor="t"/>
          <a:lstStyle/>
          <a:p>
            <a:pPr marL="0" marR="0" lvl="0" indent="0" algn="r" defTabSz="914400" rtl="1" eaLnBrk="1" fontAlgn="auto" latinLnBrk="0" hangingPunct="1">
              <a:lnSpc>
                <a:spcPts val="33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384653"/>
                </a:solidFill>
                <a:effectLst/>
                <a:uLnTx/>
                <a:uFillTx/>
                <a:latin typeface="Arial" panose="020B0604020202020204" pitchFamily="34" charset="0"/>
                <a:ea typeface="Barlow Bold" pitchFamily="34" charset="-122"/>
                <a:cs typeface="Arial" panose="020B0604020202020204" pitchFamily="34" charset="0"/>
              </a:rPr>
              <a:t>حماية بياناتك</a:t>
            </a:r>
            <a:endParaRPr kumimoji="0" lang="en-US" sz="26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9" name="Text 7"/>
          <p:cNvSpPr/>
          <p:nvPr/>
        </p:nvSpPr>
        <p:spPr>
          <a:xfrm>
            <a:off x="982504" y="4814054"/>
            <a:ext cx="6000274" cy="1040130"/>
          </a:xfrm>
          <a:prstGeom prst="rect">
            <a:avLst/>
          </a:prstGeom>
          <a:noFill/>
          <a:ln/>
        </p:spPr>
        <p:txBody>
          <a:bodyPr wrap="square" lIns="0" tIns="0" rIns="0" bIns="0" rtlCol="0" anchor="t"/>
          <a:lstStyle/>
          <a:p>
            <a:pPr marL="0" marR="0" lvl="0" indent="0" algn="r" defTabSz="914400" rtl="1" eaLnBrk="1" fontAlgn="auto" latinLnBrk="0" hangingPunct="1">
              <a:lnSpc>
                <a:spcPts val="27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بتشفير البيانات بالمفتاح العام، نضمن أن الوحيد القادر على فك تشفيرها هو مالك المفتاح الخاص، مما يوفر طبقة حماية قوية ضد أي محاولات تلاعب أو تنصت.</a:t>
            </a:r>
            <a:endParaRPr kumimoji="0" lang="en-US" sz="17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1631630" y="7772395"/>
            <a:ext cx="2886478" cy="390580"/>
          </a:xfrm>
          <a:prstGeom prst="rect">
            <a:avLst/>
          </a:prstGeom>
        </p:spPr>
      </p:pic>
    </p:spTree>
    <p:extLst>
      <p:ext uri="{BB962C8B-B14F-4D97-AF65-F5344CB8AC3E}">
        <p14:creationId xmlns:p14="http://schemas.microsoft.com/office/powerpoint/2010/main" val="2190177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r>
              <a:rPr lang="ar-SY" dirty="0">
                <a:solidFill>
                  <a:schemeClr val="dk1"/>
                </a:solidFill>
              </a:rPr>
              <a:t>آليات التنفيذ والتكويد البرمجي</a:t>
            </a:r>
          </a:p>
        </p:txBody>
      </p:sp>
      <p:sp>
        <p:nvSpPr>
          <p:cNvPr id="3" name="Content Placeholder 2"/>
          <p:cNvSpPr>
            <a:spLocks noGrp="1"/>
          </p:cNvSpPr>
          <p:nvPr>
            <p:ph idx="1"/>
          </p:nvPr>
        </p:nvSpPr>
        <p:spPr>
          <a:xfrm>
            <a:off x="423567" y="1708523"/>
            <a:ext cx="13783266" cy="6235788"/>
          </a:xfrm>
          <a:noFill/>
          <a:ln>
            <a:noFill/>
          </a:ln>
        </p:spPr>
        <p:style>
          <a:lnRef idx="0">
            <a:scrgbClr r="0" g="0" b="0"/>
          </a:lnRef>
          <a:fillRef idx="0">
            <a:scrgbClr r="0" g="0" b="0"/>
          </a:fillRef>
          <a:effectRef idx="0">
            <a:scrgbClr r="0" g="0" b="0"/>
          </a:effectRef>
          <a:fontRef idx="minor">
            <a:schemeClr val="dk1"/>
          </a:fontRef>
        </p:style>
        <p:txBody>
          <a:bodyPr>
            <a:normAutofit fontScale="92500" lnSpcReduction="10000"/>
          </a:bodyPr>
          <a:lstStyle/>
          <a:p>
            <a:pPr marL="0" indent="0" algn="just" rtl="1">
              <a:buNone/>
            </a:pPr>
            <a:endParaRPr lang="ar-SY" dirty="0">
              <a:latin typeface="Arial" panose="020B0604020202020204" pitchFamily="34" charset="0"/>
              <a:cs typeface="Arial" panose="020B0604020202020204" pitchFamily="34" charset="0"/>
            </a:endParaRPr>
          </a:p>
          <a:p>
            <a:pPr algn="just" rtl="1"/>
            <a:r>
              <a:rPr lang="ar-SY" dirty="0" smtClean="0">
                <a:latin typeface="Arial" panose="020B0604020202020204" pitchFamily="34" charset="0"/>
                <a:cs typeface="Arial" panose="020B0604020202020204" pitchFamily="34" charset="0"/>
              </a:rPr>
              <a:t>يتم </a:t>
            </a:r>
            <a:r>
              <a:rPr lang="ar-SY" dirty="0">
                <a:latin typeface="Arial" panose="020B0604020202020204" pitchFamily="34" charset="0"/>
                <a:cs typeface="Arial" panose="020B0604020202020204" pitchFamily="34" charset="0"/>
              </a:rPr>
              <a:t>إرسال طلب الدفع من الموقع إلى خادم البنك باستخدام </a:t>
            </a:r>
            <a:r>
              <a:rPr lang="en-GB"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API</a:t>
            </a:r>
            <a:r>
              <a:rPr lang="ar-SY" dirty="0" smtClean="0">
                <a:latin typeface="Arial" panose="020B0604020202020204" pitchFamily="34" charset="0"/>
                <a:cs typeface="Arial" panose="020B0604020202020204" pitchFamily="34" charset="0"/>
              </a:rPr>
              <a:t>مشفر.</a:t>
            </a:r>
            <a:endParaRPr lang="en-GB" dirty="0" smtClean="0">
              <a:latin typeface="Arial" panose="020B0604020202020204" pitchFamily="34" charset="0"/>
              <a:cs typeface="Arial" panose="020B0604020202020204" pitchFamily="34" charset="0"/>
            </a:endParaRPr>
          </a:p>
          <a:p>
            <a:pPr algn="just" rtl="1"/>
            <a:r>
              <a:rPr lang="ar-SY" dirty="0" smtClean="0">
                <a:latin typeface="Arial" panose="020B0604020202020204" pitchFamily="34" charset="0"/>
                <a:cs typeface="Arial" panose="020B0604020202020204" pitchFamily="34" charset="0"/>
              </a:rPr>
              <a:t>يُفتح اتصال</a:t>
            </a:r>
            <a:r>
              <a:rPr lang="en-US" dirty="0" err="1" smtClean="0">
                <a:latin typeface="Arial" panose="020B0604020202020204" pitchFamily="34" charset="0"/>
                <a:cs typeface="Arial" panose="020B0604020202020204" pitchFamily="34" charset="0"/>
              </a:rPr>
              <a:t>WebSocket</a:t>
            </a:r>
            <a:r>
              <a:rPr lang="en-US" dirty="0" smtClean="0">
                <a:latin typeface="Arial" panose="020B0604020202020204" pitchFamily="34" charset="0"/>
                <a:cs typeface="Arial" panose="020B0604020202020204" pitchFamily="34" charset="0"/>
              </a:rPr>
              <a:t> </a:t>
            </a:r>
            <a:r>
              <a:rPr lang="ar-SY" dirty="0" smtClean="0">
                <a:latin typeface="Arial" panose="020B0604020202020204" pitchFamily="34" charset="0"/>
                <a:cs typeface="Arial" panose="020B0604020202020204" pitchFamily="34" charset="0"/>
              </a:rPr>
              <a:t> لمتابعة </a:t>
            </a:r>
            <a:r>
              <a:rPr lang="ar-SY" dirty="0">
                <a:latin typeface="Arial" panose="020B0604020202020204" pitchFamily="34" charset="0"/>
                <a:cs typeface="Arial" panose="020B0604020202020204" pitchFamily="34" charset="0"/>
              </a:rPr>
              <a:t>النتيجة لحظيًا من طرف الموقع </a:t>
            </a:r>
            <a:r>
              <a:rPr lang="ar-SY" dirty="0" smtClean="0">
                <a:latin typeface="Arial" panose="020B0604020202020204" pitchFamily="34" charset="0"/>
                <a:cs typeface="Arial" panose="020B0604020202020204" pitchFamily="34" charset="0"/>
              </a:rPr>
              <a:t>والبنك.</a:t>
            </a:r>
            <a:endParaRPr lang="en-GB" dirty="0" smtClean="0">
              <a:latin typeface="Arial" panose="020B0604020202020204" pitchFamily="34" charset="0"/>
              <a:cs typeface="Arial" panose="020B0604020202020204" pitchFamily="34" charset="0"/>
            </a:endParaRPr>
          </a:p>
          <a:p>
            <a:pPr algn="just" rtl="1"/>
            <a:r>
              <a:rPr lang="ar-SY" dirty="0" smtClean="0">
                <a:latin typeface="Arial" panose="020B0604020202020204" pitchFamily="34" charset="0"/>
                <a:cs typeface="Arial" panose="020B0604020202020204" pitchFamily="34" charset="0"/>
              </a:rPr>
              <a:t>يُرسل </a:t>
            </a:r>
            <a:r>
              <a:rPr lang="ar-SY" dirty="0">
                <a:latin typeface="Arial" panose="020B0604020202020204" pitchFamily="34" charset="0"/>
                <a:cs typeface="Arial" panose="020B0604020202020204" pitchFamily="34" charset="0"/>
              </a:rPr>
              <a:t>إشعار إلى تطبيق الهاتف </a:t>
            </a:r>
            <a:r>
              <a:rPr lang="ar-SY" dirty="0" smtClean="0">
                <a:latin typeface="Arial" panose="020B0604020202020204" pitchFamily="34" charset="0"/>
                <a:cs typeface="Arial" panose="020B0604020202020204" pitchFamily="34" charset="0"/>
              </a:rPr>
              <a:t>عبر</a:t>
            </a:r>
            <a:r>
              <a:rPr lang="en-US" dirty="0" smtClean="0">
                <a:latin typeface="Arial" panose="020B0604020202020204" pitchFamily="34" charset="0"/>
                <a:cs typeface="Arial" panose="020B0604020202020204" pitchFamily="34" charset="0"/>
              </a:rPr>
              <a:t>Firebase </a:t>
            </a:r>
            <a:r>
              <a:rPr lang="en-US" dirty="0">
                <a:latin typeface="Arial" panose="020B0604020202020204" pitchFamily="34" charset="0"/>
                <a:cs typeface="Arial" panose="020B0604020202020204" pitchFamily="34" charset="0"/>
              </a:rPr>
              <a:t>FCM </a:t>
            </a:r>
            <a:r>
              <a:rPr lang="ar-SY" dirty="0" smtClean="0">
                <a:latin typeface="Arial" panose="020B0604020202020204" pitchFamily="34" charset="0"/>
                <a:cs typeface="Arial" panose="020B0604020202020204" pitchFamily="34" charset="0"/>
              </a:rPr>
              <a:t> لتأكيد العملية.</a:t>
            </a:r>
            <a:endParaRPr lang="en-GB" dirty="0">
              <a:latin typeface="Arial" panose="020B0604020202020204" pitchFamily="34" charset="0"/>
              <a:cs typeface="Arial" panose="020B0604020202020204" pitchFamily="34" charset="0"/>
            </a:endParaRPr>
          </a:p>
          <a:p>
            <a:pPr algn="just" rtl="1"/>
            <a:r>
              <a:rPr lang="ar-SY" dirty="0" smtClean="0">
                <a:latin typeface="Arial" panose="020B0604020202020204" pitchFamily="34" charset="0"/>
                <a:cs typeface="Arial" panose="020B0604020202020204" pitchFamily="34" charset="0"/>
              </a:rPr>
              <a:t>عند </a:t>
            </a:r>
            <a:r>
              <a:rPr lang="ar-SY" dirty="0">
                <a:latin typeface="Arial" panose="020B0604020202020204" pitchFamily="34" charset="0"/>
                <a:cs typeface="Arial" panose="020B0604020202020204" pitchFamily="34" charset="0"/>
              </a:rPr>
              <a:t>فتح التطبيق، يتم طلب توقيع التحدي المرسل من البنك باستخدام المفتاح الخاص </a:t>
            </a:r>
            <a:r>
              <a:rPr lang="ar-SY" dirty="0" smtClean="0">
                <a:latin typeface="Arial" panose="020B0604020202020204" pitchFamily="34" charset="0"/>
                <a:cs typeface="Arial" panose="020B0604020202020204" pitchFamily="34" charset="0"/>
              </a:rPr>
              <a:t>المشفّر بتقنية </a:t>
            </a:r>
            <a:r>
              <a:rPr lang="en-US" dirty="0" smtClean="0">
                <a:latin typeface="Arial" panose="020B0604020202020204" pitchFamily="34" charset="0"/>
                <a:cs typeface="Arial" panose="020B0604020202020204" pitchFamily="34" charset="0"/>
              </a:rPr>
              <a:t>RSA</a:t>
            </a:r>
            <a:r>
              <a:rPr lang="ar-SY"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algn="just" rtl="1"/>
            <a:r>
              <a:rPr lang="ar-SY" dirty="0" smtClean="0">
                <a:latin typeface="Arial" panose="020B0604020202020204" pitchFamily="34" charset="0"/>
                <a:cs typeface="Arial" panose="020B0604020202020204" pitchFamily="34" charset="0"/>
              </a:rPr>
              <a:t>يتم </a:t>
            </a:r>
            <a:r>
              <a:rPr lang="ar-SY" dirty="0">
                <a:latin typeface="Arial" panose="020B0604020202020204" pitchFamily="34" charset="0"/>
                <a:cs typeface="Arial" panose="020B0604020202020204" pitchFamily="34" charset="0"/>
              </a:rPr>
              <a:t>توقيع التحدي بعد التحقق من البصمة وإرسال النتيجة للبنك، ثم تُرسل بدورها للموقع </a:t>
            </a:r>
            <a:r>
              <a:rPr lang="ar-SY" dirty="0" smtClean="0">
                <a:latin typeface="Arial" panose="020B0604020202020204" pitchFamily="34" charset="0"/>
                <a:cs typeface="Arial" panose="020B0604020202020204" pitchFamily="34" charset="0"/>
              </a:rPr>
              <a:t>التجاري.</a:t>
            </a:r>
            <a:endParaRPr lang="en-GB" dirty="0">
              <a:latin typeface="Arial" panose="020B0604020202020204" pitchFamily="34" charset="0"/>
              <a:cs typeface="Arial" panose="020B0604020202020204" pitchFamily="34" charset="0"/>
            </a:endParaRPr>
          </a:p>
          <a:p>
            <a:pPr algn="just" rtl="1"/>
            <a:r>
              <a:rPr lang="ar-SY" dirty="0" smtClean="0">
                <a:latin typeface="Arial" panose="020B0604020202020204" pitchFamily="34" charset="0"/>
                <a:cs typeface="Arial" panose="020B0604020202020204" pitchFamily="34" charset="0"/>
              </a:rPr>
              <a:t>يعتمد </a:t>
            </a:r>
            <a:r>
              <a:rPr lang="ar-SY" dirty="0">
                <a:latin typeface="Arial" panose="020B0604020202020204" pitchFamily="34" charset="0"/>
                <a:cs typeface="Arial" panose="020B0604020202020204" pitchFamily="34" charset="0"/>
              </a:rPr>
              <a:t>الموقع على </a:t>
            </a:r>
            <a:r>
              <a:rPr lang="ar-SY" dirty="0" smtClean="0">
                <a:latin typeface="Arial" panose="020B0604020202020204" pitchFamily="34" charset="0"/>
                <a:cs typeface="Arial" panose="020B0604020202020204" pitchFamily="34" charset="0"/>
              </a:rPr>
              <a:t>نمط</a:t>
            </a:r>
            <a:r>
              <a:rPr lang="en-US" dirty="0" smtClean="0">
                <a:latin typeface="Arial" panose="020B0604020202020204" pitchFamily="34" charset="0"/>
                <a:cs typeface="Arial" panose="020B0604020202020204" pitchFamily="34" charset="0"/>
              </a:rPr>
              <a:t>MVC </a:t>
            </a:r>
            <a:r>
              <a:rPr lang="ar-SY" dirty="0" smtClean="0">
                <a:latin typeface="Arial" panose="020B0604020202020204" pitchFamily="34" charset="0"/>
                <a:cs typeface="Arial" panose="020B0604020202020204" pitchFamily="34" charset="0"/>
              </a:rPr>
              <a:t> والتطبيق </a:t>
            </a:r>
            <a:r>
              <a:rPr lang="ar-SY" dirty="0">
                <a:latin typeface="Arial" panose="020B0604020202020204" pitchFamily="34" charset="0"/>
                <a:cs typeface="Arial" panose="020B0604020202020204" pitchFamily="34" charset="0"/>
              </a:rPr>
              <a:t>على </a:t>
            </a:r>
            <a:r>
              <a:rPr lang="en-US" dirty="0" smtClean="0">
                <a:latin typeface="Arial" panose="020B0604020202020204" pitchFamily="34" charset="0"/>
                <a:cs typeface="Arial" panose="020B0604020202020204" pitchFamily="34" charset="0"/>
              </a:rPr>
              <a:t>Clean Architecture</a:t>
            </a:r>
            <a:r>
              <a:rPr lang="ar-SY" dirty="0" smtClean="0">
                <a:latin typeface="Arial" panose="020B0604020202020204" pitchFamily="34" charset="0"/>
                <a:cs typeface="Arial" panose="020B0604020202020204" pitchFamily="34" charset="0"/>
              </a:rPr>
              <a:t> لتنظيم </a:t>
            </a:r>
            <a:r>
              <a:rPr lang="ar-SY" dirty="0">
                <a:latin typeface="Arial" panose="020B0604020202020204" pitchFamily="34" charset="0"/>
                <a:cs typeface="Arial" panose="020B0604020202020204" pitchFamily="34" charset="0"/>
              </a:rPr>
              <a:t>الكود وتسهيل الصيانة.</a:t>
            </a:r>
          </a:p>
          <a:p>
            <a:pPr marL="0" indent="0" algn="just" rtl="1">
              <a:buNone/>
            </a:pP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66600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r>
              <a:rPr lang="ar-SY" dirty="0">
                <a:solidFill>
                  <a:schemeClr val="dk1"/>
                </a:solidFill>
              </a:rPr>
              <a:t>الاختبارات والخوارزميات والبنى البرمجية</a:t>
            </a:r>
          </a:p>
        </p:txBody>
      </p:sp>
      <p:sp>
        <p:nvSpPr>
          <p:cNvPr id="3" name="Content Placeholder 2"/>
          <p:cNvSpPr>
            <a:spLocks noGrp="1"/>
          </p:cNvSpPr>
          <p:nvPr>
            <p:ph idx="1"/>
          </p:nvPr>
        </p:nvSpPr>
        <p:spPr>
          <a:xfrm>
            <a:off x="731520" y="1983302"/>
            <a:ext cx="13167360" cy="5431156"/>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just" rtl="1"/>
            <a:r>
              <a:rPr lang="ar-SY" dirty="0" smtClean="0"/>
              <a:t>تم </a:t>
            </a:r>
            <a:r>
              <a:rPr lang="ar-SY" dirty="0"/>
              <a:t>اختبار النظام على سيناريوهات متنوعة: الموافقة، فشل المصادقة، واسترداد </a:t>
            </a:r>
            <a:r>
              <a:rPr lang="ar-SY" dirty="0" smtClean="0"/>
              <a:t>الحساب.</a:t>
            </a:r>
            <a:endParaRPr lang="ar-SY" dirty="0"/>
          </a:p>
          <a:p>
            <a:pPr algn="just" rtl="1"/>
            <a:r>
              <a:rPr lang="ar-SY" dirty="0" smtClean="0"/>
              <a:t>تم </a:t>
            </a:r>
            <a:r>
              <a:rPr lang="ar-SY" dirty="0"/>
              <a:t>استخدام </a:t>
            </a:r>
            <a:r>
              <a:rPr lang="en-US" dirty="0"/>
              <a:t>RSA </a:t>
            </a:r>
            <a:r>
              <a:rPr lang="ar-SY" dirty="0" smtClean="0"/>
              <a:t> لتوليد </a:t>
            </a:r>
            <a:r>
              <a:rPr lang="ar-SY" dirty="0"/>
              <a:t>وتوقيع التحديات بين التطبيق والبنك، مما يضمن أمان عالي </a:t>
            </a:r>
            <a:r>
              <a:rPr lang="ar-SY" dirty="0" smtClean="0"/>
              <a:t>للبيانات.</a:t>
            </a:r>
            <a:endParaRPr lang="ar-SY" dirty="0"/>
          </a:p>
          <a:p>
            <a:pPr algn="just" rtl="1"/>
            <a:r>
              <a:rPr lang="ar-SY" dirty="0" smtClean="0"/>
              <a:t>نظام </a:t>
            </a:r>
            <a:r>
              <a:rPr lang="ar-SY" dirty="0"/>
              <a:t>استرداد الحساب يعتمد على </a:t>
            </a:r>
            <a:r>
              <a:rPr lang="ar-SY" dirty="0" smtClean="0"/>
              <a:t>رموز</a:t>
            </a:r>
            <a:r>
              <a:rPr lang="en-GB" dirty="0" smtClean="0"/>
              <a:t> </a:t>
            </a:r>
            <a:r>
              <a:rPr lang="en-US" dirty="0" smtClean="0"/>
              <a:t>Google </a:t>
            </a:r>
            <a:r>
              <a:rPr lang="en-US" dirty="0"/>
              <a:t>Authenticator </a:t>
            </a:r>
            <a:r>
              <a:rPr lang="ar-SY" dirty="0"/>
              <a:t>باستخدام </a:t>
            </a:r>
            <a:r>
              <a:rPr lang="en-GB" dirty="0" smtClean="0"/>
              <a:t>  </a:t>
            </a:r>
            <a:r>
              <a:rPr lang="ar-SY" dirty="0" smtClean="0"/>
              <a:t>  </a:t>
            </a:r>
            <a:r>
              <a:rPr lang="en-US" dirty="0" smtClean="0"/>
              <a:t>TOTP </a:t>
            </a:r>
            <a:r>
              <a:rPr lang="ar-SY" dirty="0"/>
              <a:t>لضمان التحقق</a:t>
            </a:r>
            <a:r>
              <a:rPr lang="ar-SY" dirty="0" smtClean="0"/>
              <a:t>.</a:t>
            </a:r>
          </a:p>
          <a:p>
            <a:pPr algn="just" rtl="1"/>
            <a:r>
              <a:rPr lang="en-US" dirty="0" smtClean="0"/>
              <a:t>Flutter </a:t>
            </a:r>
            <a:r>
              <a:rPr lang="en-US" dirty="0"/>
              <a:t>+ Bloc </a:t>
            </a:r>
            <a:r>
              <a:rPr lang="ar-SY" dirty="0" smtClean="0"/>
              <a:t> لإدارة </a:t>
            </a:r>
            <a:r>
              <a:rPr lang="ar-SY" dirty="0"/>
              <a:t>الحالة مع فصل العرض عن المنطق في </a:t>
            </a:r>
            <a:r>
              <a:rPr lang="ar-SY" dirty="0" smtClean="0"/>
              <a:t>التطبيق.</a:t>
            </a:r>
            <a:endParaRPr lang="ar-SY" dirty="0"/>
          </a:p>
          <a:p>
            <a:pPr algn="just" rtl="1"/>
            <a:r>
              <a:rPr lang="ar-SY" dirty="0" smtClean="0"/>
              <a:t>الموقع </a:t>
            </a:r>
            <a:r>
              <a:rPr lang="ar-SY" dirty="0"/>
              <a:t>يعمل بـ </a:t>
            </a:r>
            <a:r>
              <a:rPr lang="en-GB" dirty="0" smtClean="0"/>
              <a:t> </a:t>
            </a:r>
            <a:r>
              <a:rPr lang="en-US" dirty="0" smtClean="0"/>
              <a:t>MVC </a:t>
            </a:r>
            <a:r>
              <a:rPr lang="ar-SY" dirty="0"/>
              <a:t>لتنظيم التعامل مع البيانات، العروض، والمنطق البرمجي.</a:t>
            </a:r>
          </a:p>
          <a:p>
            <a:pPr algn="just" rtl="1"/>
            <a:endParaRPr lang="ar-SY" dirty="0"/>
          </a:p>
        </p:txBody>
      </p:sp>
    </p:spTree>
    <p:extLst>
      <p:ext uri="{BB962C8B-B14F-4D97-AF65-F5344CB8AC3E}">
        <p14:creationId xmlns:p14="http://schemas.microsoft.com/office/powerpoint/2010/main" val="40232899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166021" y="1308378"/>
            <a:ext cx="5670590" cy="708779"/>
          </a:xfrm>
          <a:prstGeom prst="rect">
            <a:avLst/>
          </a:prstGeom>
          <a:noFill/>
          <a:ln/>
        </p:spPr>
        <p:txBody>
          <a:bodyPr wrap="none" lIns="0" tIns="0" rIns="0" bIns="0" rtlCol="0" anchor="t"/>
          <a:lstStyle/>
          <a:p>
            <a:pPr marL="0" indent="0" algn="r" rtl="1">
              <a:lnSpc>
                <a:spcPts val="5550"/>
              </a:lnSpc>
              <a:buNone/>
            </a:pPr>
            <a:r>
              <a:rPr lang="en-US" sz="4450" dirty="0">
                <a:solidFill>
                  <a:srgbClr val="161613"/>
                </a:solidFill>
                <a:latin typeface="Arial" panose="020B0604020202020204" pitchFamily="34" charset="0"/>
                <a:ea typeface="DM Sans Medium" pitchFamily="34" charset="-122"/>
                <a:cs typeface="Arial" panose="020B0604020202020204" pitchFamily="34" charset="0"/>
              </a:rPr>
              <a:t>الهدف من المشروع</a:t>
            </a:r>
            <a:endParaRPr lang="en-US" sz="4450" dirty="0">
              <a:latin typeface="Arial" panose="020B0604020202020204" pitchFamily="34" charset="0"/>
              <a:cs typeface="Arial" panose="020B0604020202020204" pitchFamily="34" charset="0"/>
            </a:endParaRPr>
          </a:p>
        </p:txBody>
      </p:sp>
      <p:sp>
        <p:nvSpPr>
          <p:cNvPr id="3" name="Text 1"/>
          <p:cNvSpPr/>
          <p:nvPr/>
        </p:nvSpPr>
        <p:spPr>
          <a:xfrm>
            <a:off x="793790" y="2470785"/>
            <a:ext cx="13042821" cy="725805"/>
          </a:xfrm>
          <a:prstGeom prst="rect">
            <a:avLst/>
          </a:prstGeom>
          <a:noFill/>
          <a:ln/>
        </p:spPr>
        <p:txBody>
          <a:bodyPr wrap="square" lIns="0" tIns="0" rIns="0" bIns="0" rtlCol="0" anchor="t"/>
          <a:lstStyle/>
          <a:p>
            <a:pPr marL="0" indent="0" algn="r" rtl="1">
              <a:lnSpc>
                <a:spcPts val="2850"/>
              </a:lnSpc>
              <a:buNone/>
            </a:pPr>
            <a:r>
              <a:rPr lang="en-US" sz="2400" dirty="0">
                <a:solidFill>
                  <a:srgbClr val="161613"/>
                </a:solidFill>
                <a:latin typeface="Arial" panose="020B0604020202020204" pitchFamily="34" charset="0"/>
                <a:ea typeface="Inter" pitchFamily="34" charset="-122"/>
                <a:cs typeface="Arial" panose="020B0604020202020204" pitchFamily="34" charset="0"/>
              </a:rPr>
              <a:t>يهدف المشروع إلى </a:t>
            </a:r>
            <a:r>
              <a:rPr lang="en-US" sz="2400" dirty="0">
                <a:solidFill>
                  <a:srgbClr val="5E98F1"/>
                </a:solidFill>
                <a:latin typeface="Arial" panose="020B0604020202020204" pitchFamily="34" charset="0"/>
                <a:ea typeface="Inter" pitchFamily="34" charset="-122"/>
                <a:cs typeface="Arial" panose="020B0604020202020204" pitchFamily="34" charset="0"/>
              </a:rPr>
              <a:t>تصميم نظام دفع إلكتروني متكامل</a:t>
            </a:r>
            <a:r>
              <a:rPr lang="en-US" sz="2400" dirty="0">
                <a:solidFill>
                  <a:srgbClr val="161613"/>
                </a:solidFill>
                <a:latin typeface="Arial" panose="020B0604020202020204" pitchFamily="34" charset="0"/>
                <a:ea typeface="Inter" pitchFamily="34" charset="-122"/>
                <a:cs typeface="Arial" panose="020B0604020202020204" pitchFamily="34" charset="0"/>
              </a:rPr>
              <a:t> يعتمد على أحدث خوارزميات المصادقة لضمان أقصى درجات الأمان والسهولة. يرتكز النظام على تقنيات متطورة لتقديم تجربة دفع سلسة ومحمية.</a:t>
            </a:r>
            <a:endParaRPr lang="en-US" sz="2400" dirty="0">
              <a:latin typeface="Arial" panose="020B0604020202020204" pitchFamily="34" charset="0"/>
              <a:cs typeface="Arial" panose="020B0604020202020204" pitchFamily="34" charset="0"/>
            </a:endParaRPr>
          </a:p>
        </p:txBody>
      </p:sp>
      <p:sp>
        <p:nvSpPr>
          <p:cNvPr id="4" name="Shape 2"/>
          <p:cNvSpPr/>
          <p:nvPr/>
        </p:nvSpPr>
        <p:spPr>
          <a:xfrm>
            <a:off x="9640252" y="3791903"/>
            <a:ext cx="4196358" cy="3129201"/>
          </a:xfrm>
          <a:prstGeom prst="roundRect">
            <a:avLst>
              <a:gd name="adj" fmla="val 4675"/>
            </a:avLst>
          </a:prstGeom>
          <a:solidFill>
            <a:srgbClr val="F9F8F5"/>
          </a:solidFill>
          <a:ln/>
        </p:spPr>
      </p:sp>
      <p:sp>
        <p:nvSpPr>
          <p:cNvPr id="5" name="Shape 3"/>
          <p:cNvSpPr/>
          <p:nvPr/>
        </p:nvSpPr>
        <p:spPr>
          <a:xfrm>
            <a:off x="9640252" y="3761423"/>
            <a:ext cx="4196358" cy="121920"/>
          </a:xfrm>
          <a:prstGeom prst="roundRect">
            <a:avLst>
              <a:gd name="adj" fmla="val 27907"/>
            </a:avLst>
          </a:prstGeom>
          <a:solidFill>
            <a:srgbClr val="28282F"/>
          </a:solidFill>
          <a:ln/>
        </p:spPr>
      </p:sp>
      <p:sp>
        <p:nvSpPr>
          <p:cNvPr id="6" name="Shape 4"/>
          <p:cNvSpPr/>
          <p:nvPr/>
        </p:nvSpPr>
        <p:spPr>
          <a:xfrm>
            <a:off x="11398151" y="3451741"/>
            <a:ext cx="680442" cy="680442"/>
          </a:xfrm>
          <a:prstGeom prst="roundRect">
            <a:avLst>
              <a:gd name="adj" fmla="val 134383"/>
            </a:avLst>
          </a:prstGeom>
          <a:solidFill>
            <a:srgbClr val="28282F"/>
          </a:solidFill>
          <a:ln/>
        </p:spPr>
      </p:sp>
      <p:pic>
        <p:nvPicPr>
          <p:cNvPr id="7" name="Image 0" descr="preencoded.png"/>
          <p:cNvPicPr>
            <a:picLocks noChangeAspect="1"/>
          </p:cNvPicPr>
          <p:nvPr/>
        </p:nvPicPr>
        <p:blipFill>
          <a:blip r:embed="rId3"/>
          <a:stretch>
            <a:fillRect/>
          </a:stretch>
        </p:blipFill>
        <p:spPr>
          <a:xfrm>
            <a:off x="11602343" y="3621881"/>
            <a:ext cx="272177" cy="340162"/>
          </a:xfrm>
          <a:prstGeom prst="rect">
            <a:avLst/>
          </a:prstGeom>
        </p:spPr>
      </p:pic>
      <p:sp>
        <p:nvSpPr>
          <p:cNvPr id="8" name="Text 5"/>
          <p:cNvSpPr/>
          <p:nvPr/>
        </p:nvSpPr>
        <p:spPr>
          <a:xfrm>
            <a:off x="10744081" y="4358878"/>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161613"/>
                </a:solidFill>
                <a:latin typeface="Arial" panose="020B0604020202020204" pitchFamily="34" charset="0"/>
                <a:ea typeface="DM Sans Medium" pitchFamily="34" charset="-122"/>
                <a:cs typeface="Arial" panose="020B0604020202020204" pitchFamily="34" charset="0"/>
              </a:rPr>
              <a:t>المصادقة الحديثة</a:t>
            </a:r>
            <a:endParaRPr lang="en-US" sz="2200" dirty="0">
              <a:latin typeface="Arial" panose="020B0604020202020204" pitchFamily="34" charset="0"/>
              <a:cs typeface="Arial" panose="020B0604020202020204" pitchFamily="34" charset="0"/>
            </a:endParaRPr>
          </a:p>
        </p:txBody>
      </p:sp>
      <p:sp>
        <p:nvSpPr>
          <p:cNvPr id="9" name="Text 6"/>
          <p:cNvSpPr/>
          <p:nvPr/>
        </p:nvSpPr>
        <p:spPr>
          <a:xfrm>
            <a:off x="9897547" y="4849297"/>
            <a:ext cx="3681770" cy="1451610"/>
          </a:xfrm>
          <a:prstGeom prst="rect">
            <a:avLst/>
          </a:prstGeom>
          <a:noFill/>
          <a:ln/>
        </p:spPr>
        <p:txBody>
          <a:bodyPr wrap="square" lIns="0" tIns="0" rIns="0" bIns="0" rtlCol="0" anchor="t"/>
          <a:lstStyle/>
          <a:p>
            <a:pPr marL="0" indent="0" algn="r" rtl="1">
              <a:lnSpc>
                <a:spcPts val="2850"/>
              </a:lnSpc>
              <a:buNone/>
            </a:pPr>
            <a:r>
              <a:rPr lang="en-US" sz="1750" dirty="0">
                <a:solidFill>
                  <a:srgbClr val="161613"/>
                </a:solidFill>
                <a:latin typeface="Arial" panose="020B0604020202020204" pitchFamily="34" charset="0"/>
                <a:ea typeface="Inter" pitchFamily="34" charset="-122"/>
                <a:cs typeface="Arial" panose="020B0604020202020204" pitchFamily="34" charset="0"/>
              </a:rPr>
              <a:t>استخدام تقنيات مصادقة متقدمة مثل </a:t>
            </a:r>
            <a:r>
              <a:rPr lang="en-US" sz="1750" b="1" dirty="0">
                <a:solidFill>
                  <a:srgbClr val="161613"/>
                </a:solidFill>
                <a:latin typeface="Arial" panose="020B0604020202020204" pitchFamily="34" charset="0"/>
                <a:ea typeface="Inter" pitchFamily="34" charset="-122"/>
                <a:cs typeface="Arial" panose="020B0604020202020204" pitchFamily="34" charset="0"/>
              </a:rPr>
              <a:t>Passkey</a:t>
            </a:r>
            <a:r>
              <a:rPr lang="en-US" sz="1750" dirty="0">
                <a:solidFill>
                  <a:srgbClr val="161613"/>
                </a:solidFill>
                <a:latin typeface="Arial" panose="020B0604020202020204" pitchFamily="34" charset="0"/>
                <a:ea typeface="Inter" pitchFamily="34" charset="-122"/>
                <a:cs typeface="Arial" panose="020B0604020202020204" pitchFamily="34" charset="0"/>
              </a:rPr>
              <a:t> لتعزيز الأمان وتقليل الاعتماد على كلمات المرور التقليدية، مما يوفر طبقة حماية إضافية ضد الاحتيال.</a:t>
            </a:r>
            <a:endParaRPr lang="en-US" sz="1750" dirty="0">
              <a:latin typeface="Arial" panose="020B0604020202020204" pitchFamily="34" charset="0"/>
              <a:cs typeface="Arial" panose="020B0604020202020204" pitchFamily="34" charset="0"/>
            </a:endParaRPr>
          </a:p>
        </p:txBody>
      </p:sp>
      <p:sp>
        <p:nvSpPr>
          <p:cNvPr id="10" name="Shape 7"/>
          <p:cNvSpPr/>
          <p:nvPr/>
        </p:nvSpPr>
        <p:spPr>
          <a:xfrm>
            <a:off x="5217081" y="3791903"/>
            <a:ext cx="4196358" cy="3129201"/>
          </a:xfrm>
          <a:prstGeom prst="roundRect">
            <a:avLst>
              <a:gd name="adj" fmla="val 4675"/>
            </a:avLst>
          </a:prstGeom>
          <a:solidFill>
            <a:srgbClr val="F9F8F5"/>
          </a:solidFill>
          <a:ln/>
        </p:spPr>
      </p:sp>
      <p:sp>
        <p:nvSpPr>
          <p:cNvPr id="11" name="Shape 8"/>
          <p:cNvSpPr/>
          <p:nvPr/>
        </p:nvSpPr>
        <p:spPr>
          <a:xfrm>
            <a:off x="5217081" y="3761423"/>
            <a:ext cx="4196358" cy="121920"/>
          </a:xfrm>
          <a:prstGeom prst="roundRect">
            <a:avLst>
              <a:gd name="adj" fmla="val 27907"/>
            </a:avLst>
          </a:prstGeom>
          <a:solidFill>
            <a:srgbClr val="28282F"/>
          </a:solidFill>
          <a:ln/>
        </p:spPr>
      </p:sp>
      <p:sp>
        <p:nvSpPr>
          <p:cNvPr id="12" name="Shape 9"/>
          <p:cNvSpPr/>
          <p:nvPr/>
        </p:nvSpPr>
        <p:spPr>
          <a:xfrm>
            <a:off x="6974979" y="3451741"/>
            <a:ext cx="680442" cy="680442"/>
          </a:xfrm>
          <a:prstGeom prst="roundRect">
            <a:avLst>
              <a:gd name="adj" fmla="val 134383"/>
            </a:avLst>
          </a:prstGeom>
          <a:solidFill>
            <a:srgbClr val="28282F"/>
          </a:solidFill>
          <a:ln/>
        </p:spPr>
      </p:sp>
      <p:pic>
        <p:nvPicPr>
          <p:cNvPr id="13" name="Image 1" descr="preencoded.png"/>
          <p:cNvPicPr>
            <a:picLocks noChangeAspect="1"/>
          </p:cNvPicPr>
          <p:nvPr/>
        </p:nvPicPr>
        <p:blipFill>
          <a:blip r:embed="rId4"/>
          <a:stretch>
            <a:fillRect/>
          </a:stretch>
        </p:blipFill>
        <p:spPr>
          <a:xfrm>
            <a:off x="7179171" y="3621881"/>
            <a:ext cx="272177" cy="340162"/>
          </a:xfrm>
          <a:prstGeom prst="rect">
            <a:avLst/>
          </a:prstGeom>
        </p:spPr>
      </p:pic>
      <p:sp>
        <p:nvSpPr>
          <p:cNvPr id="14" name="Text 10"/>
          <p:cNvSpPr/>
          <p:nvPr/>
        </p:nvSpPr>
        <p:spPr>
          <a:xfrm>
            <a:off x="6320909" y="4358878"/>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161613"/>
                </a:solidFill>
                <a:latin typeface="Arial" panose="020B0604020202020204" pitchFamily="34" charset="0"/>
                <a:ea typeface="DM Sans Medium" pitchFamily="34" charset="-122"/>
                <a:cs typeface="Arial" panose="020B0604020202020204" pitchFamily="34" charset="0"/>
              </a:rPr>
              <a:t>الإشعارات الفورية</a:t>
            </a:r>
            <a:endParaRPr lang="en-US" sz="2200" dirty="0">
              <a:latin typeface="Arial" panose="020B0604020202020204" pitchFamily="34" charset="0"/>
              <a:cs typeface="Arial" panose="020B0604020202020204" pitchFamily="34" charset="0"/>
            </a:endParaRPr>
          </a:p>
        </p:txBody>
      </p:sp>
      <p:sp>
        <p:nvSpPr>
          <p:cNvPr id="15" name="Text 11"/>
          <p:cNvSpPr/>
          <p:nvPr/>
        </p:nvSpPr>
        <p:spPr>
          <a:xfrm>
            <a:off x="5474375" y="4849297"/>
            <a:ext cx="3681770" cy="1451610"/>
          </a:xfrm>
          <a:prstGeom prst="rect">
            <a:avLst/>
          </a:prstGeom>
          <a:noFill/>
          <a:ln/>
        </p:spPr>
        <p:txBody>
          <a:bodyPr wrap="square" lIns="0" tIns="0" rIns="0" bIns="0" rtlCol="0" anchor="t"/>
          <a:lstStyle/>
          <a:p>
            <a:pPr marL="0" indent="0" algn="r" rtl="1">
              <a:lnSpc>
                <a:spcPts val="2850"/>
              </a:lnSpc>
              <a:buNone/>
            </a:pPr>
            <a:r>
              <a:rPr lang="en-US" sz="1750" dirty="0">
                <a:solidFill>
                  <a:srgbClr val="161613"/>
                </a:solidFill>
                <a:latin typeface="Arial" panose="020B0604020202020204" pitchFamily="34" charset="0"/>
                <a:ea typeface="Inter" pitchFamily="34" charset="-122"/>
                <a:cs typeface="Arial" panose="020B0604020202020204" pitchFamily="34" charset="0"/>
              </a:rPr>
              <a:t>إرسال إشعارات دفع فورية ومباشرة للمستخدم على جهازه، تتيح له </a:t>
            </a:r>
            <a:r>
              <a:rPr lang="en-US" sz="1750" b="1" dirty="0">
                <a:solidFill>
                  <a:srgbClr val="161613"/>
                </a:solidFill>
                <a:latin typeface="Arial" panose="020B0604020202020204" pitchFamily="34" charset="0"/>
                <a:ea typeface="Inter" pitchFamily="34" charset="-122"/>
                <a:cs typeface="Arial" panose="020B0604020202020204" pitchFamily="34" charset="0"/>
              </a:rPr>
              <a:t>الموافقة أو الرفض</a:t>
            </a:r>
            <a:r>
              <a:rPr lang="en-US" sz="1750" dirty="0">
                <a:solidFill>
                  <a:srgbClr val="161613"/>
                </a:solidFill>
                <a:latin typeface="Arial" panose="020B0604020202020204" pitchFamily="34" charset="0"/>
                <a:ea typeface="Inter" pitchFamily="34" charset="-122"/>
                <a:cs typeface="Arial" panose="020B0604020202020204" pitchFamily="34" charset="0"/>
              </a:rPr>
              <a:t> السريع للمعاملة، مما يزيد من الشفافية والتحكم في المدفوعات.</a:t>
            </a:r>
            <a:endParaRPr lang="en-US" sz="1750" dirty="0">
              <a:latin typeface="Arial" panose="020B0604020202020204" pitchFamily="34" charset="0"/>
              <a:cs typeface="Arial" panose="020B0604020202020204" pitchFamily="34" charset="0"/>
            </a:endParaRPr>
          </a:p>
        </p:txBody>
      </p:sp>
      <p:sp>
        <p:nvSpPr>
          <p:cNvPr id="16" name="Shape 12"/>
          <p:cNvSpPr/>
          <p:nvPr/>
        </p:nvSpPr>
        <p:spPr>
          <a:xfrm>
            <a:off x="793909" y="3791903"/>
            <a:ext cx="4196358" cy="3129201"/>
          </a:xfrm>
          <a:prstGeom prst="roundRect">
            <a:avLst>
              <a:gd name="adj" fmla="val 4675"/>
            </a:avLst>
          </a:prstGeom>
          <a:solidFill>
            <a:srgbClr val="F9F8F5"/>
          </a:solidFill>
          <a:ln/>
        </p:spPr>
      </p:sp>
      <p:sp>
        <p:nvSpPr>
          <p:cNvPr id="17" name="Shape 13"/>
          <p:cNvSpPr/>
          <p:nvPr/>
        </p:nvSpPr>
        <p:spPr>
          <a:xfrm>
            <a:off x="793909" y="3761423"/>
            <a:ext cx="4196358" cy="121920"/>
          </a:xfrm>
          <a:prstGeom prst="roundRect">
            <a:avLst>
              <a:gd name="adj" fmla="val 27907"/>
            </a:avLst>
          </a:prstGeom>
          <a:solidFill>
            <a:srgbClr val="28282F"/>
          </a:solidFill>
          <a:ln/>
        </p:spPr>
      </p:sp>
      <p:sp>
        <p:nvSpPr>
          <p:cNvPr id="18" name="Shape 14"/>
          <p:cNvSpPr/>
          <p:nvPr/>
        </p:nvSpPr>
        <p:spPr>
          <a:xfrm>
            <a:off x="2551807" y="3451741"/>
            <a:ext cx="680442" cy="680442"/>
          </a:xfrm>
          <a:prstGeom prst="roundRect">
            <a:avLst>
              <a:gd name="adj" fmla="val 134383"/>
            </a:avLst>
          </a:prstGeom>
          <a:solidFill>
            <a:srgbClr val="28282F"/>
          </a:solidFill>
          <a:ln/>
        </p:spPr>
      </p:sp>
      <p:pic>
        <p:nvPicPr>
          <p:cNvPr id="19" name="Image 2" descr="preencoded.png"/>
          <p:cNvPicPr>
            <a:picLocks noChangeAspect="1"/>
          </p:cNvPicPr>
          <p:nvPr/>
        </p:nvPicPr>
        <p:blipFill>
          <a:blip r:embed="rId5"/>
          <a:stretch>
            <a:fillRect/>
          </a:stretch>
        </p:blipFill>
        <p:spPr>
          <a:xfrm>
            <a:off x="2755999" y="3621881"/>
            <a:ext cx="272177" cy="340162"/>
          </a:xfrm>
          <a:prstGeom prst="rect">
            <a:avLst/>
          </a:prstGeom>
        </p:spPr>
      </p:pic>
      <p:sp>
        <p:nvSpPr>
          <p:cNvPr id="20" name="Text 15"/>
          <p:cNvSpPr/>
          <p:nvPr/>
        </p:nvSpPr>
        <p:spPr>
          <a:xfrm>
            <a:off x="1897737" y="4358878"/>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161613"/>
                </a:solidFill>
                <a:latin typeface="Arial" panose="020B0604020202020204" pitchFamily="34" charset="0"/>
                <a:ea typeface="DM Sans Medium" pitchFamily="34" charset="-122"/>
                <a:cs typeface="Arial" panose="020B0604020202020204" pitchFamily="34" charset="0"/>
              </a:rPr>
              <a:t>تعزيز الأمان</a:t>
            </a:r>
            <a:endParaRPr lang="en-US" sz="2200" dirty="0">
              <a:latin typeface="Arial" panose="020B0604020202020204" pitchFamily="34" charset="0"/>
              <a:cs typeface="Arial" panose="020B0604020202020204" pitchFamily="34" charset="0"/>
            </a:endParaRPr>
          </a:p>
        </p:txBody>
      </p:sp>
      <p:sp>
        <p:nvSpPr>
          <p:cNvPr id="21" name="Text 16"/>
          <p:cNvSpPr/>
          <p:nvPr/>
        </p:nvSpPr>
        <p:spPr>
          <a:xfrm>
            <a:off x="1051203" y="4849297"/>
            <a:ext cx="3681770" cy="1814513"/>
          </a:xfrm>
          <a:prstGeom prst="rect">
            <a:avLst/>
          </a:prstGeom>
          <a:noFill/>
          <a:ln/>
        </p:spPr>
        <p:txBody>
          <a:bodyPr wrap="square" lIns="0" tIns="0" rIns="0" bIns="0" rtlCol="0" anchor="t"/>
          <a:lstStyle/>
          <a:p>
            <a:pPr marL="0" indent="0" algn="r" rtl="1">
              <a:lnSpc>
                <a:spcPts val="2850"/>
              </a:lnSpc>
              <a:buNone/>
            </a:pPr>
            <a:r>
              <a:rPr lang="en-US" sz="1750" dirty="0">
                <a:solidFill>
                  <a:srgbClr val="161613"/>
                </a:solidFill>
                <a:latin typeface="Arial" panose="020B0604020202020204" pitchFamily="34" charset="0"/>
                <a:ea typeface="Inter" pitchFamily="34" charset="-122"/>
                <a:cs typeface="Arial" panose="020B0604020202020204" pitchFamily="34" charset="0"/>
              </a:rPr>
              <a:t>بناء نظام يعتمد على </a:t>
            </a:r>
            <a:r>
              <a:rPr lang="en-US" sz="1750" b="1" dirty="0">
                <a:solidFill>
                  <a:srgbClr val="161613"/>
                </a:solidFill>
                <a:latin typeface="Arial" panose="020B0604020202020204" pitchFamily="34" charset="0"/>
                <a:ea typeface="Inter" pitchFamily="34" charset="-122"/>
                <a:cs typeface="Arial" panose="020B0604020202020204" pitchFamily="34" charset="0"/>
              </a:rPr>
              <a:t>أفضل الممارسات الأمنية</a:t>
            </a:r>
            <a:r>
              <a:rPr lang="en-US" sz="1750" dirty="0">
                <a:solidFill>
                  <a:srgbClr val="161613"/>
                </a:solidFill>
                <a:latin typeface="Arial" panose="020B0604020202020204" pitchFamily="34" charset="0"/>
                <a:ea typeface="Inter" pitchFamily="34" charset="-122"/>
                <a:cs typeface="Arial" panose="020B0604020202020204" pitchFamily="34" charset="0"/>
              </a:rPr>
              <a:t> في مجال المدفوعات الإلكترونية، لضمان حماية بيانات المستخدمين ومعلوماتهم المالية الحساسة من أي تهديدات محتملة.</a:t>
            </a:r>
            <a:endParaRPr lang="en-US" sz="1750" dirty="0">
              <a:latin typeface="Arial" panose="020B0604020202020204" pitchFamily="34" charset="0"/>
              <a:cs typeface="Arial" panose="020B0604020202020204" pitchFamily="34" charset="0"/>
            </a:endParaRPr>
          </a:p>
        </p:txBody>
      </p:sp>
      <p:pic>
        <p:nvPicPr>
          <p:cNvPr id="23" name="Picture 22"/>
          <p:cNvPicPr>
            <a:picLocks noChangeAspect="1"/>
          </p:cNvPicPr>
          <p:nvPr/>
        </p:nvPicPr>
        <p:blipFill>
          <a:blip r:embed="rId6"/>
          <a:stretch>
            <a:fillRect/>
          </a:stretch>
        </p:blipFill>
        <p:spPr>
          <a:xfrm>
            <a:off x="11512721" y="7467494"/>
            <a:ext cx="3105583" cy="76210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166021" y="902732"/>
            <a:ext cx="5670590" cy="708779"/>
          </a:xfrm>
          <a:prstGeom prst="rect">
            <a:avLst/>
          </a:prstGeom>
          <a:noFill/>
          <a:ln/>
        </p:spPr>
        <p:txBody>
          <a:bodyPr wrap="none" lIns="0" tIns="0" rIns="0" bIns="0" rtlCol="0" anchor="t"/>
          <a:lstStyle/>
          <a:p>
            <a:pPr marL="0" indent="0" algn="r" rtl="1">
              <a:lnSpc>
                <a:spcPts val="5550"/>
              </a:lnSpc>
              <a:buNone/>
            </a:pPr>
            <a:r>
              <a:rPr lang="en-US" sz="4450" dirty="0">
                <a:solidFill>
                  <a:srgbClr val="161613"/>
                </a:solidFill>
                <a:latin typeface="Arial" panose="020B0604020202020204" pitchFamily="34" charset="0"/>
                <a:ea typeface="DM Sans Medium" pitchFamily="34" charset="-122"/>
                <a:cs typeface="Arial" panose="020B0604020202020204" pitchFamily="34" charset="0"/>
              </a:rPr>
              <a:t>متطلبات النظام الأساسية</a:t>
            </a:r>
            <a:endParaRPr lang="en-US" sz="4450" dirty="0">
              <a:latin typeface="Arial" panose="020B0604020202020204" pitchFamily="34" charset="0"/>
              <a:cs typeface="Arial" panose="020B0604020202020204" pitchFamily="34" charset="0"/>
            </a:endParaRPr>
          </a:p>
        </p:txBody>
      </p:sp>
      <p:sp>
        <p:nvSpPr>
          <p:cNvPr id="3" name="Text 1"/>
          <p:cNvSpPr/>
          <p:nvPr/>
        </p:nvSpPr>
        <p:spPr>
          <a:xfrm>
            <a:off x="793790" y="2065139"/>
            <a:ext cx="13042821" cy="362903"/>
          </a:xfrm>
          <a:prstGeom prst="rect">
            <a:avLst/>
          </a:prstGeom>
          <a:noFill/>
          <a:ln/>
        </p:spPr>
        <p:txBody>
          <a:bodyPr wrap="none" lIns="0" tIns="0" rIns="0" bIns="0" rtlCol="0" anchor="t"/>
          <a:lstStyle/>
          <a:p>
            <a:pPr marL="0" indent="0" algn="r" rtl="1">
              <a:lnSpc>
                <a:spcPts val="2850"/>
              </a:lnSpc>
              <a:buNone/>
            </a:pPr>
            <a:r>
              <a:rPr lang="en-US" sz="2400" dirty="0">
                <a:solidFill>
                  <a:srgbClr val="161613"/>
                </a:solidFill>
                <a:latin typeface="Arial" panose="020B0604020202020204" pitchFamily="34" charset="0"/>
                <a:ea typeface="Inter" pitchFamily="34" charset="-122"/>
                <a:cs typeface="Arial" panose="020B0604020202020204" pitchFamily="34" charset="0"/>
              </a:rPr>
              <a:t>تتضمن عملية الدفع الآمنة عدة خطوات متتالية تضمن تجربة مستخدم سلسة وموثوقة، مع التركيز على الأمان والمصادقة الفعالة</a:t>
            </a:r>
            <a:r>
              <a:rPr lang="en-US" sz="1750" dirty="0">
                <a:solidFill>
                  <a:srgbClr val="161613"/>
                </a:solidFill>
                <a:latin typeface="Arial" panose="020B0604020202020204" pitchFamily="34" charset="0"/>
                <a:ea typeface="Inter" pitchFamily="34" charset="-122"/>
                <a:cs typeface="Arial" panose="020B0604020202020204" pitchFamily="34" charset="0"/>
              </a:rPr>
              <a:t>.</a:t>
            </a:r>
            <a:endParaRPr lang="en-US" sz="1750" dirty="0">
              <a:latin typeface="Arial" panose="020B0604020202020204" pitchFamily="34" charset="0"/>
              <a:cs typeface="Arial" panose="020B0604020202020204" pitchFamily="34" charset="0"/>
            </a:endParaRPr>
          </a:p>
        </p:txBody>
      </p:sp>
      <p:sp>
        <p:nvSpPr>
          <p:cNvPr id="4" name="Shape 2"/>
          <p:cNvSpPr/>
          <p:nvPr/>
        </p:nvSpPr>
        <p:spPr>
          <a:xfrm>
            <a:off x="7400211" y="3023354"/>
            <a:ext cx="6436400" cy="226814"/>
          </a:xfrm>
          <a:prstGeom prst="roundRect">
            <a:avLst>
              <a:gd name="adj" fmla="val 15001"/>
            </a:avLst>
          </a:prstGeom>
          <a:solidFill>
            <a:srgbClr val="EDEBE3"/>
          </a:solidFill>
          <a:ln/>
        </p:spPr>
      </p:sp>
      <p:sp>
        <p:nvSpPr>
          <p:cNvPr id="5" name="Text 3"/>
          <p:cNvSpPr/>
          <p:nvPr/>
        </p:nvSpPr>
        <p:spPr>
          <a:xfrm>
            <a:off x="10199013" y="3476982"/>
            <a:ext cx="3410783" cy="354330"/>
          </a:xfrm>
          <a:prstGeom prst="rect">
            <a:avLst/>
          </a:prstGeom>
          <a:noFill/>
          <a:ln/>
        </p:spPr>
        <p:txBody>
          <a:bodyPr wrap="none" lIns="0" tIns="0" rIns="0" bIns="0" rtlCol="0" anchor="t"/>
          <a:lstStyle/>
          <a:p>
            <a:pPr marL="0" indent="0" algn="r" rtl="1">
              <a:lnSpc>
                <a:spcPts val="2750"/>
              </a:lnSpc>
              <a:buNone/>
            </a:pPr>
            <a:r>
              <a:rPr lang="ar-SY" sz="2200" b="1" dirty="0" smtClean="0">
                <a:solidFill>
                  <a:srgbClr val="161613"/>
                </a:solidFill>
                <a:latin typeface="Arial" panose="020B0604020202020204" pitchFamily="34" charset="0"/>
                <a:ea typeface="DM Sans Medium" pitchFamily="34" charset="-122"/>
                <a:cs typeface="Arial" panose="020B0604020202020204" pitchFamily="34" charset="0"/>
              </a:rPr>
              <a:t>1. </a:t>
            </a:r>
            <a:r>
              <a:rPr lang="en-US" sz="2200" b="1" dirty="0" err="1" smtClean="0">
                <a:solidFill>
                  <a:srgbClr val="161613"/>
                </a:solidFill>
                <a:latin typeface="Arial" panose="020B0604020202020204" pitchFamily="34" charset="0"/>
                <a:ea typeface="DM Sans Medium" pitchFamily="34" charset="-122"/>
                <a:cs typeface="Arial" panose="020B0604020202020204" pitchFamily="34" charset="0"/>
              </a:rPr>
              <a:t>اختيار</a:t>
            </a:r>
            <a:r>
              <a:rPr lang="en-US" sz="2200" b="1" dirty="0" smtClean="0">
                <a:solidFill>
                  <a:srgbClr val="161613"/>
                </a:solidFill>
                <a:latin typeface="Arial" panose="020B0604020202020204" pitchFamily="34" charset="0"/>
                <a:ea typeface="DM Sans Medium" pitchFamily="34" charset="-122"/>
                <a:cs typeface="Arial" panose="020B0604020202020204" pitchFamily="34" charset="0"/>
              </a:rPr>
              <a:t> </a:t>
            </a:r>
            <a:r>
              <a:rPr lang="en-US" sz="2200" b="1" dirty="0">
                <a:solidFill>
                  <a:srgbClr val="161613"/>
                </a:solidFill>
                <a:latin typeface="Arial" panose="020B0604020202020204" pitchFamily="34" charset="0"/>
                <a:ea typeface="DM Sans Medium" pitchFamily="34" charset="-122"/>
                <a:cs typeface="Arial" panose="020B0604020202020204" pitchFamily="34" charset="0"/>
              </a:rPr>
              <a:t>المنتجات وطلب الدفع</a:t>
            </a:r>
            <a:endParaRPr lang="en-US" sz="2200" b="1" dirty="0">
              <a:latin typeface="Arial" panose="020B0604020202020204" pitchFamily="34" charset="0"/>
              <a:cs typeface="Arial" panose="020B0604020202020204" pitchFamily="34" charset="0"/>
            </a:endParaRPr>
          </a:p>
        </p:txBody>
      </p:sp>
      <p:sp>
        <p:nvSpPr>
          <p:cNvPr id="6" name="Text 4"/>
          <p:cNvSpPr/>
          <p:nvPr/>
        </p:nvSpPr>
        <p:spPr>
          <a:xfrm>
            <a:off x="7627025" y="3967401"/>
            <a:ext cx="5982772" cy="725805"/>
          </a:xfrm>
          <a:prstGeom prst="rect">
            <a:avLst/>
          </a:prstGeom>
          <a:noFill/>
          <a:ln/>
        </p:spPr>
        <p:txBody>
          <a:bodyPr wrap="square" lIns="0" tIns="0" rIns="0" bIns="0" rtlCol="0" anchor="t"/>
          <a:lstStyle/>
          <a:p>
            <a:pPr marL="0" indent="0" algn="r" rtl="1">
              <a:lnSpc>
                <a:spcPts val="2850"/>
              </a:lnSpc>
              <a:buNone/>
            </a:pPr>
            <a:r>
              <a:rPr lang="en-US" sz="2400" dirty="0">
                <a:solidFill>
                  <a:srgbClr val="161613"/>
                </a:solidFill>
                <a:latin typeface="Arial" panose="020B0604020202020204" pitchFamily="34" charset="0"/>
                <a:ea typeface="Inter" pitchFamily="34" charset="-122"/>
                <a:cs typeface="Arial" panose="020B0604020202020204" pitchFamily="34" charset="0"/>
              </a:rPr>
              <a:t>يقوم المستخدم بتحديد المنتجات المطلوبة من الموقع التجاري ثم يطلب صفحة الدفع.</a:t>
            </a:r>
            <a:endParaRPr lang="en-US" sz="2400" dirty="0">
              <a:latin typeface="Arial" panose="020B0604020202020204" pitchFamily="34" charset="0"/>
              <a:cs typeface="Arial" panose="020B0604020202020204" pitchFamily="34" charset="0"/>
            </a:endParaRPr>
          </a:p>
        </p:txBody>
      </p:sp>
      <p:sp>
        <p:nvSpPr>
          <p:cNvPr id="7" name="Shape 5"/>
          <p:cNvSpPr/>
          <p:nvPr/>
        </p:nvSpPr>
        <p:spPr>
          <a:xfrm>
            <a:off x="793790" y="2683192"/>
            <a:ext cx="6436400" cy="226814"/>
          </a:xfrm>
          <a:prstGeom prst="roundRect">
            <a:avLst>
              <a:gd name="adj" fmla="val 15001"/>
            </a:avLst>
          </a:prstGeom>
          <a:solidFill>
            <a:srgbClr val="EDEBE3"/>
          </a:solidFill>
          <a:ln/>
        </p:spPr>
      </p:sp>
      <p:sp>
        <p:nvSpPr>
          <p:cNvPr id="8" name="Text 6"/>
          <p:cNvSpPr/>
          <p:nvPr/>
        </p:nvSpPr>
        <p:spPr>
          <a:xfrm>
            <a:off x="4132183" y="3136821"/>
            <a:ext cx="2871192" cy="354330"/>
          </a:xfrm>
          <a:prstGeom prst="rect">
            <a:avLst/>
          </a:prstGeom>
          <a:noFill/>
          <a:ln/>
        </p:spPr>
        <p:txBody>
          <a:bodyPr wrap="none" lIns="0" tIns="0" rIns="0" bIns="0" rtlCol="0" anchor="t"/>
          <a:lstStyle/>
          <a:p>
            <a:pPr marL="0" indent="0" algn="r" rtl="1">
              <a:lnSpc>
                <a:spcPts val="2750"/>
              </a:lnSpc>
              <a:buNone/>
            </a:pPr>
            <a:r>
              <a:rPr lang="ar-SY" sz="2200" b="1" dirty="0" smtClean="0">
                <a:solidFill>
                  <a:srgbClr val="161613"/>
                </a:solidFill>
                <a:latin typeface="Arial" panose="020B0604020202020204" pitchFamily="34" charset="0"/>
                <a:ea typeface="DM Sans Medium" pitchFamily="34" charset="-122"/>
                <a:cs typeface="Arial" panose="020B0604020202020204" pitchFamily="34" charset="0"/>
              </a:rPr>
              <a:t>2. </a:t>
            </a:r>
            <a:r>
              <a:rPr lang="ar-SY" sz="2200" b="1" dirty="0" err="1" smtClean="0">
                <a:solidFill>
                  <a:srgbClr val="161613"/>
                </a:solidFill>
                <a:latin typeface="Arial" panose="020B0604020202020204" pitchFamily="34" charset="0"/>
                <a:ea typeface="DM Sans Medium" pitchFamily="34" charset="-122"/>
                <a:cs typeface="Arial" panose="020B0604020202020204" pitchFamily="34" charset="0"/>
              </a:rPr>
              <a:t>إ</a:t>
            </a:r>
            <a:r>
              <a:rPr lang="en-US" sz="2200" b="1" dirty="0" err="1" smtClean="0">
                <a:solidFill>
                  <a:srgbClr val="161613"/>
                </a:solidFill>
                <a:latin typeface="Arial" panose="020B0604020202020204" pitchFamily="34" charset="0"/>
                <a:ea typeface="DM Sans Medium" pitchFamily="34" charset="-122"/>
                <a:cs typeface="Arial" panose="020B0604020202020204" pitchFamily="34" charset="0"/>
              </a:rPr>
              <a:t>رسال</a:t>
            </a:r>
            <a:r>
              <a:rPr lang="en-US" sz="2200" b="1" dirty="0" smtClean="0">
                <a:solidFill>
                  <a:srgbClr val="161613"/>
                </a:solidFill>
                <a:latin typeface="Arial" panose="020B0604020202020204" pitchFamily="34" charset="0"/>
                <a:ea typeface="DM Sans Medium" pitchFamily="34" charset="-122"/>
                <a:cs typeface="Arial" panose="020B0604020202020204" pitchFamily="34" charset="0"/>
              </a:rPr>
              <a:t> </a:t>
            </a:r>
            <a:r>
              <a:rPr lang="en-US" sz="2200" b="1" dirty="0">
                <a:solidFill>
                  <a:srgbClr val="161613"/>
                </a:solidFill>
                <a:latin typeface="Arial" panose="020B0604020202020204" pitchFamily="34" charset="0"/>
                <a:ea typeface="DM Sans Medium" pitchFamily="34" charset="-122"/>
                <a:cs typeface="Arial" panose="020B0604020202020204" pitchFamily="34" charset="0"/>
              </a:rPr>
              <a:t>الطلب إلى البنك</a:t>
            </a:r>
            <a:endParaRPr lang="en-US" sz="2200" b="1" dirty="0">
              <a:latin typeface="Arial" panose="020B0604020202020204" pitchFamily="34" charset="0"/>
              <a:cs typeface="Arial" panose="020B0604020202020204" pitchFamily="34" charset="0"/>
            </a:endParaRPr>
          </a:p>
        </p:txBody>
      </p:sp>
      <p:sp>
        <p:nvSpPr>
          <p:cNvPr id="9" name="Text 7"/>
          <p:cNvSpPr/>
          <p:nvPr/>
        </p:nvSpPr>
        <p:spPr>
          <a:xfrm>
            <a:off x="1020604" y="3627239"/>
            <a:ext cx="5982772" cy="725805"/>
          </a:xfrm>
          <a:prstGeom prst="rect">
            <a:avLst/>
          </a:prstGeom>
          <a:noFill/>
          <a:ln/>
        </p:spPr>
        <p:txBody>
          <a:bodyPr wrap="square" lIns="0" tIns="0" rIns="0" bIns="0" rtlCol="0" anchor="t"/>
          <a:lstStyle/>
          <a:p>
            <a:pPr marL="0" indent="0" algn="r" rtl="1">
              <a:lnSpc>
                <a:spcPts val="2850"/>
              </a:lnSpc>
              <a:buNone/>
            </a:pPr>
            <a:r>
              <a:rPr lang="en-US" sz="2400" dirty="0">
                <a:solidFill>
                  <a:srgbClr val="161613"/>
                </a:solidFill>
                <a:latin typeface="Arial" panose="020B0604020202020204" pitchFamily="34" charset="0"/>
                <a:ea typeface="Inter" pitchFamily="34" charset="-122"/>
                <a:cs typeface="Arial" panose="020B0604020202020204" pitchFamily="34" charset="0"/>
              </a:rPr>
              <a:t>يتم إرسال تفاصيل طلب الدفع بشكل آمن إلى بوابة الدفع الخاصة بالبنك المتعامل معه.</a:t>
            </a:r>
            <a:endParaRPr lang="en-US" sz="2400" dirty="0">
              <a:latin typeface="Arial" panose="020B0604020202020204" pitchFamily="34" charset="0"/>
              <a:cs typeface="Arial" panose="020B0604020202020204" pitchFamily="34" charset="0"/>
            </a:endParaRPr>
          </a:p>
        </p:txBody>
      </p:sp>
      <p:sp>
        <p:nvSpPr>
          <p:cNvPr id="10" name="Shape 8"/>
          <p:cNvSpPr/>
          <p:nvPr/>
        </p:nvSpPr>
        <p:spPr>
          <a:xfrm>
            <a:off x="7400211" y="5430203"/>
            <a:ext cx="6436400" cy="226814"/>
          </a:xfrm>
          <a:prstGeom prst="roundRect">
            <a:avLst>
              <a:gd name="adj" fmla="val 15001"/>
            </a:avLst>
          </a:prstGeom>
          <a:solidFill>
            <a:srgbClr val="EDEBE3"/>
          </a:solidFill>
          <a:ln/>
        </p:spPr>
      </p:sp>
      <p:sp>
        <p:nvSpPr>
          <p:cNvPr id="11" name="Text 9"/>
          <p:cNvSpPr/>
          <p:nvPr/>
        </p:nvSpPr>
        <p:spPr>
          <a:xfrm>
            <a:off x="10774561" y="5883831"/>
            <a:ext cx="2835235" cy="354330"/>
          </a:xfrm>
          <a:prstGeom prst="rect">
            <a:avLst/>
          </a:prstGeom>
          <a:noFill/>
          <a:ln/>
        </p:spPr>
        <p:txBody>
          <a:bodyPr wrap="none" lIns="0" tIns="0" rIns="0" bIns="0" rtlCol="0" anchor="t"/>
          <a:lstStyle/>
          <a:p>
            <a:pPr marL="0" indent="0" algn="r" rtl="1">
              <a:lnSpc>
                <a:spcPts val="2750"/>
              </a:lnSpc>
              <a:buNone/>
            </a:pPr>
            <a:r>
              <a:rPr lang="ar-SY" sz="2200" b="1" dirty="0" smtClean="0">
                <a:solidFill>
                  <a:srgbClr val="161613"/>
                </a:solidFill>
                <a:latin typeface="Arial" panose="020B0604020202020204" pitchFamily="34" charset="0"/>
                <a:ea typeface="DM Sans Medium" pitchFamily="34" charset="-122"/>
                <a:cs typeface="Arial" panose="020B0604020202020204" pitchFamily="34" charset="0"/>
              </a:rPr>
              <a:t>3. </a:t>
            </a:r>
            <a:r>
              <a:rPr lang="en-US" sz="2200" b="1" dirty="0" err="1" smtClean="0">
                <a:solidFill>
                  <a:srgbClr val="161613"/>
                </a:solidFill>
                <a:latin typeface="Arial" panose="020B0604020202020204" pitchFamily="34" charset="0"/>
                <a:ea typeface="DM Sans Medium" pitchFamily="34" charset="-122"/>
                <a:cs typeface="Arial" panose="020B0604020202020204" pitchFamily="34" charset="0"/>
              </a:rPr>
              <a:t>إشعار</a:t>
            </a:r>
            <a:r>
              <a:rPr lang="en-US" sz="2200" b="1" dirty="0" smtClean="0">
                <a:solidFill>
                  <a:srgbClr val="161613"/>
                </a:solidFill>
                <a:latin typeface="Arial" panose="020B0604020202020204" pitchFamily="34" charset="0"/>
                <a:ea typeface="DM Sans Medium" pitchFamily="34" charset="-122"/>
                <a:cs typeface="Arial" panose="020B0604020202020204" pitchFamily="34" charset="0"/>
              </a:rPr>
              <a:t> </a:t>
            </a:r>
            <a:r>
              <a:rPr lang="en-US" sz="2200" b="1" dirty="0">
                <a:solidFill>
                  <a:srgbClr val="161613"/>
                </a:solidFill>
                <a:latin typeface="Arial" panose="020B0604020202020204" pitchFamily="34" charset="0"/>
                <a:ea typeface="DM Sans Medium" pitchFamily="34" charset="-122"/>
                <a:cs typeface="Arial" panose="020B0604020202020204" pitchFamily="34" charset="0"/>
              </a:rPr>
              <a:t>الدفع الفوري</a:t>
            </a:r>
            <a:endParaRPr lang="en-US" sz="2200" b="1" dirty="0">
              <a:latin typeface="Arial" panose="020B0604020202020204" pitchFamily="34" charset="0"/>
              <a:cs typeface="Arial" panose="020B0604020202020204" pitchFamily="34" charset="0"/>
            </a:endParaRPr>
          </a:p>
        </p:txBody>
      </p:sp>
      <p:sp>
        <p:nvSpPr>
          <p:cNvPr id="12" name="Text 10"/>
          <p:cNvSpPr/>
          <p:nvPr/>
        </p:nvSpPr>
        <p:spPr>
          <a:xfrm>
            <a:off x="7627025" y="6374249"/>
            <a:ext cx="5982772" cy="725805"/>
          </a:xfrm>
          <a:prstGeom prst="rect">
            <a:avLst/>
          </a:prstGeom>
          <a:noFill/>
          <a:ln/>
        </p:spPr>
        <p:txBody>
          <a:bodyPr wrap="square" lIns="0" tIns="0" rIns="0" bIns="0" rtlCol="0" anchor="t"/>
          <a:lstStyle/>
          <a:p>
            <a:pPr marL="0" indent="0" algn="r" rtl="1">
              <a:lnSpc>
                <a:spcPts val="2850"/>
              </a:lnSpc>
              <a:buNone/>
            </a:pPr>
            <a:r>
              <a:rPr lang="en-US" sz="2400" dirty="0">
                <a:solidFill>
                  <a:srgbClr val="161613"/>
                </a:solidFill>
                <a:latin typeface="Arial" panose="020B0604020202020204" pitchFamily="34" charset="0"/>
                <a:ea typeface="Inter" pitchFamily="34" charset="-122"/>
                <a:cs typeface="Arial" panose="020B0604020202020204" pitchFamily="34" charset="0"/>
              </a:rPr>
              <a:t>يرسل البنك إشعارًا فوريًا بالدفع إلى الهاتف المسجل لصاحب البطاقة البنكية.</a:t>
            </a:r>
            <a:endParaRPr lang="en-US" sz="2400" dirty="0">
              <a:latin typeface="Arial" panose="020B0604020202020204" pitchFamily="34" charset="0"/>
              <a:cs typeface="Arial" panose="020B0604020202020204" pitchFamily="34" charset="0"/>
            </a:endParaRPr>
          </a:p>
        </p:txBody>
      </p:sp>
      <p:sp>
        <p:nvSpPr>
          <p:cNvPr id="13" name="Shape 11"/>
          <p:cNvSpPr/>
          <p:nvPr/>
        </p:nvSpPr>
        <p:spPr>
          <a:xfrm>
            <a:off x="793790" y="5090041"/>
            <a:ext cx="6436400" cy="226814"/>
          </a:xfrm>
          <a:prstGeom prst="roundRect">
            <a:avLst>
              <a:gd name="adj" fmla="val 15001"/>
            </a:avLst>
          </a:prstGeom>
          <a:solidFill>
            <a:srgbClr val="EDEBE3"/>
          </a:solidFill>
          <a:ln/>
        </p:spPr>
      </p:sp>
      <p:sp>
        <p:nvSpPr>
          <p:cNvPr id="14" name="Text 12"/>
          <p:cNvSpPr/>
          <p:nvPr/>
        </p:nvSpPr>
        <p:spPr>
          <a:xfrm>
            <a:off x="3659267" y="5543669"/>
            <a:ext cx="3344108" cy="354330"/>
          </a:xfrm>
          <a:prstGeom prst="rect">
            <a:avLst/>
          </a:prstGeom>
          <a:noFill/>
          <a:ln/>
        </p:spPr>
        <p:txBody>
          <a:bodyPr wrap="none" lIns="0" tIns="0" rIns="0" bIns="0" rtlCol="0" anchor="t"/>
          <a:lstStyle/>
          <a:p>
            <a:pPr marL="0" indent="0" algn="r" rtl="1">
              <a:lnSpc>
                <a:spcPts val="2750"/>
              </a:lnSpc>
              <a:buNone/>
            </a:pPr>
            <a:r>
              <a:rPr lang="ar-SY" sz="2200" b="1" dirty="0" smtClean="0">
                <a:solidFill>
                  <a:srgbClr val="161613"/>
                </a:solidFill>
                <a:latin typeface="Arial" panose="020B0604020202020204" pitchFamily="34" charset="0"/>
                <a:ea typeface="DM Sans Medium" pitchFamily="34" charset="-122"/>
                <a:cs typeface="Arial" panose="020B0604020202020204" pitchFamily="34" charset="0"/>
              </a:rPr>
              <a:t>4. </a:t>
            </a:r>
            <a:r>
              <a:rPr lang="en-US" sz="2200" b="1" dirty="0" err="1" smtClean="0">
                <a:solidFill>
                  <a:srgbClr val="161613"/>
                </a:solidFill>
                <a:latin typeface="Arial" panose="020B0604020202020204" pitchFamily="34" charset="0"/>
                <a:ea typeface="DM Sans Medium" pitchFamily="34" charset="-122"/>
                <a:cs typeface="Arial" panose="020B0604020202020204" pitchFamily="34" charset="0"/>
              </a:rPr>
              <a:t>المصادقة</a:t>
            </a:r>
            <a:r>
              <a:rPr lang="en-US" sz="2200" b="1" dirty="0" smtClean="0">
                <a:solidFill>
                  <a:srgbClr val="161613"/>
                </a:solidFill>
                <a:latin typeface="Arial" panose="020B0604020202020204" pitchFamily="34" charset="0"/>
                <a:ea typeface="DM Sans Medium" pitchFamily="34" charset="-122"/>
                <a:cs typeface="Arial" panose="020B0604020202020204" pitchFamily="34" charset="0"/>
              </a:rPr>
              <a:t> </a:t>
            </a:r>
            <a:r>
              <a:rPr lang="en-US" sz="2200" b="1" dirty="0">
                <a:solidFill>
                  <a:srgbClr val="161613"/>
                </a:solidFill>
                <a:latin typeface="Arial" panose="020B0604020202020204" pitchFamily="34" charset="0"/>
                <a:ea typeface="DM Sans Medium" pitchFamily="34" charset="-122"/>
                <a:cs typeface="Arial" panose="020B0604020202020204" pitchFamily="34" charset="0"/>
              </a:rPr>
              <a:t>والموافقة/الرفض</a:t>
            </a:r>
            <a:endParaRPr lang="en-US" sz="2200" b="1" dirty="0">
              <a:latin typeface="Arial" panose="020B0604020202020204" pitchFamily="34" charset="0"/>
              <a:cs typeface="Arial" panose="020B0604020202020204" pitchFamily="34" charset="0"/>
            </a:endParaRPr>
          </a:p>
        </p:txBody>
      </p:sp>
      <p:sp>
        <p:nvSpPr>
          <p:cNvPr id="15" name="Text 13"/>
          <p:cNvSpPr/>
          <p:nvPr/>
        </p:nvSpPr>
        <p:spPr>
          <a:xfrm>
            <a:off x="1020604" y="6034088"/>
            <a:ext cx="5982772" cy="725805"/>
          </a:xfrm>
          <a:prstGeom prst="rect">
            <a:avLst/>
          </a:prstGeom>
          <a:noFill/>
          <a:ln/>
        </p:spPr>
        <p:txBody>
          <a:bodyPr wrap="square" lIns="0" tIns="0" rIns="0" bIns="0" rtlCol="0" anchor="t"/>
          <a:lstStyle/>
          <a:p>
            <a:pPr marL="0" indent="0" algn="r" rtl="1">
              <a:lnSpc>
                <a:spcPts val="2850"/>
              </a:lnSpc>
              <a:buNone/>
            </a:pPr>
            <a:r>
              <a:rPr lang="en-US" sz="2400" dirty="0">
                <a:solidFill>
                  <a:srgbClr val="161613"/>
                </a:solidFill>
                <a:latin typeface="Arial" panose="020B0604020202020204" pitchFamily="34" charset="0"/>
                <a:ea typeface="Inter" pitchFamily="34" charset="-122"/>
                <a:cs typeface="Arial" panose="020B0604020202020204" pitchFamily="34" charset="0"/>
              </a:rPr>
              <a:t>يستخدم </a:t>
            </a:r>
            <a:r>
              <a:rPr lang="en-US" sz="2400" dirty="0" err="1">
                <a:solidFill>
                  <a:srgbClr val="161613"/>
                </a:solidFill>
                <a:latin typeface="Arial" panose="020B0604020202020204" pitchFamily="34" charset="0"/>
                <a:ea typeface="Inter" pitchFamily="34" charset="-122"/>
                <a:cs typeface="Arial" panose="020B0604020202020204" pitchFamily="34" charset="0"/>
              </a:rPr>
              <a:t>المستخدم</a:t>
            </a:r>
            <a:r>
              <a:rPr lang="en-US" sz="2400" dirty="0">
                <a:solidFill>
                  <a:srgbClr val="161613"/>
                </a:solidFill>
                <a:latin typeface="Arial" panose="020B0604020202020204" pitchFamily="34" charset="0"/>
                <a:ea typeface="Inter" pitchFamily="34" charset="-122"/>
                <a:cs typeface="Arial" panose="020B0604020202020204" pitchFamily="34" charset="0"/>
              </a:rPr>
              <a:t> </a:t>
            </a:r>
            <a:r>
              <a:rPr lang="en-US" sz="2400" b="1" dirty="0" err="1" smtClean="0">
                <a:solidFill>
                  <a:srgbClr val="161613"/>
                </a:solidFill>
                <a:latin typeface="Arial" panose="020B0604020202020204" pitchFamily="34" charset="0"/>
                <a:ea typeface="Inter" pitchFamily="34" charset="-122"/>
                <a:cs typeface="Arial" panose="020B0604020202020204" pitchFamily="34" charset="0"/>
              </a:rPr>
              <a:t>PassKey</a:t>
            </a:r>
            <a:r>
              <a:rPr lang="ar-SY" sz="2400" dirty="0" smtClean="0">
                <a:solidFill>
                  <a:srgbClr val="161613"/>
                </a:solidFill>
                <a:latin typeface="Arial" panose="020B0604020202020204" pitchFamily="34" charset="0"/>
                <a:ea typeface="Inter" pitchFamily="34" charset="-122"/>
                <a:cs typeface="Arial" panose="020B0604020202020204" pitchFamily="34" charset="0"/>
              </a:rPr>
              <a:t> </a:t>
            </a:r>
            <a:r>
              <a:rPr lang="en-US" sz="2400" dirty="0" err="1" smtClean="0">
                <a:solidFill>
                  <a:srgbClr val="161613"/>
                </a:solidFill>
                <a:latin typeface="Arial" panose="020B0604020202020204" pitchFamily="34" charset="0"/>
                <a:ea typeface="Inter" pitchFamily="34" charset="-122"/>
                <a:cs typeface="Arial" panose="020B0604020202020204" pitchFamily="34" charset="0"/>
              </a:rPr>
              <a:t>للمصادقة</a:t>
            </a:r>
            <a:r>
              <a:rPr lang="en-US" sz="2400" dirty="0" smtClean="0">
                <a:solidFill>
                  <a:srgbClr val="161613"/>
                </a:solidFill>
                <a:latin typeface="Arial" panose="020B0604020202020204" pitchFamily="34" charset="0"/>
                <a:ea typeface="Inter" pitchFamily="34" charset="-122"/>
                <a:cs typeface="Arial" panose="020B0604020202020204" pitchFamily="34" charset="0"/>
              </a:rPr>
              <a:t> </a:t>
            </a:r>
            <a:r>
              <a:rPr lang="en-US" sz="2400" dirty="0">
                <a:solidFill>
                  <a:srgbClr val="161613"/>
                </a:solidFill>
                <a:latin typeface="Arial" panose="020B0604020202020204" pitchFamily="34" charset="0"/>
                <a:ea typeface="Inter" pitchFamily="34" charset="-122"/>
                <a:cs typeface="Arial" panose="020B0604020202020204" pitchFamily="34" charset="0"/>
              </a:rPr>
              <a:t>على هويته، ثم يوافق أو يرفض المعاملة، مما يكمل عملية الدفع بأمان.</a:t>
            </a:r>
            <a:endParaRPr lang="en-US" sz="2400" dirty="0">
              <a:latin typeface="Arial" panose="020B0604020202020204" pitchFamily="34" charset="0"/>
              <a:cs typeface="Arial" panose="020B0604020202020204" pitchFamily="34" charset="0"/>
            </a:endParaRPr>
          </a:p>
        </p:txBody>
      </p:sp>
      <p:pic>
        <p:nvPicPr>
          <p:cNvPr id="18" name="Picture 17"/>
          <p:cNvPicPr>
            <a:picLocks noChangeAspect="1"/>
          </p:cNvPicPr>
          <p:nvPr/>
        </p:nvPicPr>
        <p:blipFill>
          <a:blip r:embed="rId3"/>
          <a:stretch>
            <a:fillRect/>
          </a:stretch>
        </p:blipFill>
        <p:spPr>
          <a:xfrm>
            <a:off x="11001316" y="7421943"/>
            <a:ext cx="3562847" cy="7906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p:cNvPicPr>
          <p:nvPr/>
        </p:nvPicPr>
        <p:blipFill rotWithShape="1">
          <a:blip r:embed="rId2">
            <a:extLst>
              <a:ext uri="{28A0092B-C50C-407E-A947-70E740481C1C}">
                <a14:useLocalDpi xmlns:a14="http://schemas.microsoft.com/office/drawing/2010/main" val="0"/>
              </a:ext>
            </a:extLst>
          </a:blip>
          <a:srcRect l="3274" r="12952"/>
          <a:stretch/>
        </p:blipFill>
        <p:spPr bwMode="auto">
          <a:xfrm>
            <a:off x="1" y="1143000"/>
            <a:ext cx="14630400" cy="7514864"/>
          </a:xfrm>
          <a:prstGeom prst="rect">
            <a:avLst/>
          </a:prstGeom>
          <a:noFill/>
          <a:ln>
            <a:noFill/>
          </a:ln>
          <a:extLst>
            <a:ext uri="{53640926-AAD7-44D8-BBD7-CCE9431645EC}">
              <a14:shadowObscured xmlns:a14="http://schemas.microsoft.com/office/drawing/2010/main"/>
            </a:ext>
          </a:extLst>
        </p:spPr>
      </p:pic>
      <p:sp>
        <p:nvSpPr>
          <p:cNvPr id="2" name="Title 1"/>
          <p:cNvSpPr txBox="1">
            <a:spLocks/>
          </p:cNvSpPr>
          <p:nvPr/>
        </p:nvSpPr>
        <p:spPr>
          <a:xfrm>
            <a:off x="0" y="0"/>
            <a:ext cx="14630399" cy="1143000"/>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vert="horz" lIns="91440" tIns="45720" rIns="91440" bIns="45720" rtlCol="0" anchor="ctr">
            <a:normAutofit/>
          </a:bodyPr>
          <a:lstStyle>
            <a:defPPr>
              <a:defRPr lang="en-US"/>
            </a:defPPr>
            <a:lvl1pPr lvl="0" algn="ctr" defTabSz="548640">
              <a:spcBef>
                <a:spcPct val="0"/>
              </a:spcBef>
              <a:buNone/>
              <a:defRPr sz="5280">
                <a:solidFill>
                  <a:sysClr val="windowText" lastClr="000000"/>
                </a:solidFill>
              </a:defRPr>
            </a:lvl1pPr>
          </a:lstStyle>
          <a:p>
            <a:r>
              <a:rPr lang="ar-SY" dirty="0"/>
              <a:t>مخطط التدفق</a:t>
            </a:r>
          </a:p>
        </p:txBody>
      </p:sp>
    </p:spTree>
    <p:extLst>
      <p:ext uri="{BB962C8B-B14F-4D97-AF65-F5344CB8AC3E}">
        <p14:creationId xmlns:p14="http://schemas.microsoft.com/office/powerpoint/2010/main" val="802775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083612" y="603290"/>
            <a:ext cx="8793361" cy="639008"/>
          </a:xfrm>
          <a:prstGeom prst="rect">
            <a:avLst/>
          </a:prstGeom>
          <a:noFill/>
          <a:ln/>
        </p:spPr>
        <p:txBody>
          <a:bodyPr wrap="none" lIns="0" tIns="0" rIns="0" bIns="0" rtlCol="0" anchor="t"/>
          <a:lstStyle/>
          <a:p>
            <a:pPr marL="0" indent="0" algn="r" rtl="1">
              <a:lnSpc>
                <a:spcPts val="5000"/>
              </a:lnSpc>
              <a:buNone/>
            </a:pPr>
            <a:r>
              <a:rPr lang="en-US" sz="4000" dirty="0">
                <a:solidFill>
                  <a:srgbClr val="161613"/>
                </a:solidFill>
                <a:latin typeface="Arial" panose="020B0604020202020204" pitchFamily="34" charset="0"/>
                <a:ea typeface="DM Sans Medium" pitchFamily="34" charset="-122"/>
                <a:cs typeface="Arial" panose="020B0604020202020204" pitchFamily="34" charset="0"/>
              </a:rPr>
              <a:t>معمارية النظام: التطبيق المصرفي (Flutter)</a:t>
            </a:r>
            <a:endParaRPr lang="en-US" sz="4000" dirty="0">
              <a:latin typeface="Arial" panose="020B0604020202020204" pitchFamily="34" charset="0"/>
              <a:cs typeface="Arial" panose="020B0604020202020204" pitchFamily="34" charset="0"/>
            </a:endParaRPr>
          </a:p>
        </p:txBody>
      </p:sp>
      <p:sp>
        <p:nvSpPr>
          <p:cNvPr id="3" name="Text 1"/>
          <p:cNvSpPr/>
          <p:nvPr/>
        </p:nvSpPr>
        <p:spPr>
          <a:xfrm>
            <a:off x="753427" y="1732955"/>
            <a:ext cx="7674531" cy="981551"/>
          </a:xfrm>
          <a:prstGeom prst="rect">
            <a:avLst/>
          </a:prstGeom>
          <a:noFill/>
          <a:ln/>
        </p:spPr>
        <p:txBody>
          <a:bodyPr wrap="square" lIns="0" tIns="0" rIns="0" bIns="0" rtlCol="0" anchor="t"/>
          <a:lstStyle/>
          <a:p>
            <a:pPr algn="just" rtl="1">
              <a:lnSpc>
                <a:spcPts val="2550"/>
              </a:lnSpc>
            </a:pPr>
            <a:r>
              <a:rPr lang="en-US" sz="2400" dirty="0">
                <a:solidFill>
                  <a:srgbClr val="161613"/>
                </a:solidFill>
                <a:latin typeface="Arial" panose="020B0604020202020204" pitchFamily="34" charset="0"/>
                <a:ea typeface="Inter" pitchFamily="34" charset="-122"/>
                <a:cs typeface="Arial" panose="020B0604020202020204" pitchFamily="34" charset="0"/>
              </a:rPr>
              <a:t>يعتمد التطبيق </a:t>
            </a:r>
            <a:r>
              <a:rPr lang="en-US" sz="2400" dirty="0" err="1">
                <a:solidFill>
                  <a:srgbClr val="161613"/>
                </a:solidFill>
                <a:latin typeface="Arial" panose="020B0604020202020204" pitchFamily="34" charset="0"/>
                <a:ea typeface="Inter" pitchFamily="34" charset="-122"/>
                <a:cs typeface="Arial" panose="020B0604020202020204" pitchFamily="34" charset="0"/>
              </a:rPr>
              <a:t>المصرفي</a:t>
            </a:r>
            <a:r>
              <a:rPr lang="en-US" sz="2400" dirty="0">
                <a:solidFill>
                  <a:srgbClr val="161613"/>
                </a:solidFill>
                <a:latin typeface="Arial" panose="020B0604020202020204" pitchFamily="34" charset="0"/>
                <a:ea typeface="Inter" pitchFamily="34" charset="-122"/>
                <a:cs typeface="Arial" panose="020B0604020202020204" pitchFamily="34" charset="0"/>
              </a:rPr>
              <a:t> </a:t>
            </a:r>
            <a:r>
              <a:rPr lang="en-US" sz="2400" dirty="0" err="1" smtClean="0">
                <a:solidFill>
                  <a:srgbClr val="161613"/>
                </a:solidFill>
                <a:latin typeface="Arial" panose="020B0604020202020204" pitchFamily="34" charset="0"/>
                <a:ea typeface="Inter" pitchFamily="34" charset="-122"/>
                <a:cs typeface="Arial" panose="020B0604020202020204" pitchFamily="34" charset="0"/>
              </a:rPr>
              <a:t>عل</a:t>
            </a:r>
            <a:r>
              <a:rPr lang="ar-SY" sz="2400" dirty="0" smtClean="0">
                <a:solidFill>
                  <a:srgbClr val="161613"/>
                </a:solidFill>
                <a:latin typeface="Arial" panose="020B0604020202020204" pitchFamily="34" charset="0"/>
                <a:ea typeface="Inter" pitchFamily="34" charset="-122"/>
                <a:cs typeface="Arial" panose="020B0604020202020204" pitchFamily="34" charset="0"/>
              </a:rPr>
              <a:t>ى </a:t>
            </a:r>
            <a:r>
              <a:rPr lang="en-US" sz="2400" dirty="0" smtClean="0">
                <a:solidFill>
                  <a:srgbClr val="161613"/>
                </a:solidFill>
                <a:latin typeface="Arial" panose="020B0604020202020204" pitchFamily="34" charset="0"/>
                <a:ea typeface="Inter" pitchFamily="34" charset="-122"/>
                <a:cs typeface="Arial" panose="020B0604020202020204" pitchFamily="34" charset="0"/>
              </a:rPr>
              <a:t>Clean Architecture </a:t>
            </a:r>
            <a:r>
              <a:rPr lang="ar-SY" sz="2400" dirty="0" smtClean="0">
                <a:solidFill>
                  <a:srgbClr val="161613"/>
                </a:solidFill>
                <a:latin typeface="Arial" panose="020B0604020202020204" pitchFamily="34" charset="0"/>
                <a:ea typeface="Inter" pitchFamily="34" charset="-122"/>
                <a:cs typeface="Arial" panose="020B0604020202020204" pitchFamily="34" charset="0"/>
              </a:rPr>
              <a:t> </a:t>
            </a:r>
            <a:r>
              <a:rPr lang="en-US" sz="2400" dirty="0" err="1" smtClean="0">
                <a:solidFill>
                  <a:srgbClr val="161613"/>
                </a:solidFill>
                <a:latin typeface="Arial" panose="020B0604020202020204" pitchFamily="34" charset="0"/>
                <a:ea typeface="Inter" pitchFamily="34" charset="-122"/>
                <a:cs typeface="Arial" panose="020B0604020202020204" pitchFamily="34" charset="0"/>
              </a:rPr>
              <a:t>لضمان</a:t>
            </a:r>
            <a:r>
              <a:rPr lang="en-US" sz="2400" dirty="0" smtClean="0">
                <a:solidFill>
                  <a:srgbClr val="161613"/>
                </a:solidFill>
                <a:latin typeface="Arial" panose="020B0604020202020204" pitchFamily="34" charset="0"/>
                <a:ea typeface="Inter" pitchFamily="34" charset="-122"/>
                <a:cs typeface="Arial" panose="020B0604020202020204" pitchFamily="34" charset="0"/>
              </a:rPr>
              <a:t> </a:t>
            </a:r>
            <a:r>
              <a:rPr lang="en-US" sz="2400" dirty="0">
                <a:solidFill>
                  <a:srgbClr val="161613"/>
                </a:solidFill>
                <a:latin typeface="Arial" panose="020B0604020202020204" pitchFamily="34" charset="0"/>
                <a:ea typeface="Inter" pitchFamily="34" charset="-122"/>
                <a:cs typeface="Arial" panose="020B0604020202020204" pitchFamily="34" charset="0"/>
              </a:rPr>
              <a:t>سهولة الصيانة، التوسع، واختبار الأجزاء المختلفة من التطبيق بشكل منفصل. هذا النمط يعزل منطق الأعمال عن واجهة المستخدم وتفاصيل البيانات.</a:t>
            </a:r>
            <a:endParaRPr lang="en-US" sz="2400" dirty="0">
              <a:latin typeface="Arial" panose="020B0604020202020204" pitchFamily="34" charset="0"/>
              <a:cs typeface="Arial" panose="020B0604020202020204" pitchFamily="34" charset="0"/>
            </a:endParaRPr>
          </a:p>
        </p:txBody>
      </p:sp>
      <p:sp>
        <p:nvSpPr>
          <p:cNvPr id="4" name="Shape 2"/>
          <p:cNvSpPr/>
          <p:nvPr/>
        </p:nvSpPr>
        <p:spPr>
          <a:xfrm>
            <a:off x="753427" y="2944535"/>
            <a:ext cx="3734991" cy="2614374"/>
          </a:xfrm>
          <a:prstGeom prst="roundRect">
            <a:avLst>
              <a:gd name="adj" fmla="val 1173"/>
            </a:avLst>
          </a:prstGeom>
          <a:solidFill>
            <a:srgbClr val="F2F2F2"/>
          </a:solidFill>
          <a:ln w="22860">
            <a:solidFill>
              <a:srgbClr val="D3D1C9"/>
            </a:solidFill>
            <a:prstDash val="solid"/>
          </a:ln>
        </p:spPr>
      </p:sp>
      <p:sp>
        <p:nvSpPr>
          <p:cNvPr id="5" name="Text 3"/>
          <p:cNvSpPr/>
          <p:nvPr/>
        </p:nvSpPr>
        <p:spPr>
          <a:xfrm>
            <a:off x="980718" y="3171825"/>
            <a:ext cx="2556272" cy="319445"/>
          </a:xfrm>
          <a:prstGeom prst="rect">
            <a:avLst/>
          </a:prstGeom>
          <a:noFill/>
          <a:ln/>
        </p:spPr>
        <p:txBody>
          <a:bodyPr wrap="none" lIns="0" tIns="0" rIns="0" bIns="0" rtlCol="0" anchor="t"/>
          <a:lstStyle/>
          <a:p>
            <a:pPr marL="0" indent="0" algn="l">
              <a:lnSpc>
                <a:spcPts val="2500"/>
              </a:lnSpc>
              <a:buNone/>
            </a:pPr>
            <a:r>
              <a:rPr lang="en-US" sz="2000" dirty="0">
                <a:solidFill>
                  <a:srgbClr val="161613"/>
                </a:solidFill>
                <a:latin typeface="Arial" panose="020B0604020202020204" pitchFamily="34" charset="0"/>
                <a:ea typeface="DM Sans Medium" pitchFamily="34" charset="-122"/>
                <a:cs typeface="Arial" panose="020B0604020202020204" pitchFamily="34" charset="0"/>
              </a:rPr>
              <a:t>Domain Layer</a:t>
            </a:r>
            <a:endParaRPr lang="en-US" sz="2000" dirty="0">
              <a:latin typeface="Arial" panose="020B0604020202020204" pitchFamily="34" charset="0"/>
              <a:cs typeface="Arial" panose="020B0604020202020204" pitchFamily="34" charset="0"/>
            </a:endParaRPr>
          </a:p>
        </p:txBody>
      </p:sp>
      <p:sp>
        <p:nvSpPr>
          <p:cNvPr id="6" name="Text 4"/>
          <p:cNvSpPr/>
          <p:nvPr/>
        </p:nvSpPr>
        <p:spPr>
          <a:xfrm>
            <a:off x="980718" y="3695700"/>
            <a:ext cx="3280410" cy="1308735"/>
          </a:xfrm>
          <a:prstGeom prst="rect">
            <a:avLst/>
          </a:prstGeom>
          <a:noFill/>
          <a:ln/>
        </p:spPr>
        <p:txBody>
          <a:bodyPr wrap="square" lIns="0" tIns="0" rIns="0" bIns="0" rtlCol="0" anchor="t"/>
          <a:lstStyle/>
          <a:p>
            <a:pPr algn="just" rtl="1">
              <a:lnSpc>
                <a:spcPts val="2550"/>
              </a:lnSpc>
            </a:pPr>
            <a:r>
              <a:rPr lang="en-US" sz="1600" b="1" dirty="0">
                <a:solidFill>
                  <a:srgbClr val="161613"/>
                </a:solidFill>
                <a:latin typeface="Arial" panose="020B0604020202020204" pitchFamily="34" charset="0"/>
                <a:ea typeface="Inter" pitchFamily="34" charset="-122"/>
                <a:cs typeface="Arial" panose="020B0604020202020204" pitchFamily="34" charset="0"/>
              </a:rPr>
              <a:t>منطق </a:t>
            </a:r>
            <a:r>
              <a:rPr lang="en-US" sz="1600" b="1" dirty="0" err="1">
                <a:solidFill>
                  <a:srgbClr val="161613"/>
                </a:solidFill>
                <a:latin typeface="Arial" panose="020B0604020202020204" pitchFamily="34" charset="0"/>
                <a:ea typeface="Inter" pitchFamily="34" charset="-122"/>
                <a:cs typeface="Arial" panose="020B0604020202020204" pitchFamily="34" charset="0"/>
              </a:rPr>
              <a:t>الأعمال</a:t>
            </a:r>
            <a:r>
              <a:rPr lang="en-US" sz="1600" b="1" dirty="0">
                <a:solidFill>
                  <a:srgbClr val="161613"/>
                </a:solidFill>
                <a:latin typeface="Arial" panose="020B0604020202020204" pitchFamily="34" charset="0"/>
                <a:ea typeface="Inter" pitchFamily="34" charset="-122"/>
                <a:cs typeface="Arial" panose="020B0604020202020204" pitchFamily="34" charset="0"/>
              </a:rPr>
              <a:t> </a:t>
            </a:r>
            <a:r>
              <a:rPr lang="en-US" sz="1600" b="1" dirty="0" err="1" smtClean="0">
                <a:solidFill>
                  <a:srgbClr val="161613"/>
                </a:solidFill>
                <a:latin typeface="Arial" panose="020B0604020202020204" pitchFamily="34" charset="0"/>
                <a:ea typeface="Inter" pitchFamily="34" charset="-122"/>
                <a:cs typeface="Arial" panose="020B0604020202020204" pitchFamily="34" charset="0"/>
              </a:rPr>
              <a:t>الأساسي</a:t>
            </a:r>
            <a:r>
              <a:rPr lang="ar-SY" sz="1600" b="1" dirty="0" smtClean="0">
                <a:solidFill>
                  <a:srgbClr val="161613"/>
                </a:solidFill>
                <a:latin typeface="Arial" panose="020B0604020202020204" pitchFamily="34" charset="0"/>
                <a:ea typeface="Inter" pitchFamily="34" charset="-122"/>
                <a:cs typeface="Arial" panose="020B0604020202020204" pitchFamily="34" charset="0"/>
              </a:rPr>
              <a:t>: </a:t>
            </a:r>
            <a:r>
              <a:rPr lang="en-US" sz="1600" dirty="0" err="1" smtClean="0">
                <a:solidFill>
                  <a:srgbClr val="161613"/>
                </a:solidFill>
                <a:latin typeface="Arial" panose="020B0604020202020204" pitchFamily="34" charset="0"/>
                <a:ea typeface="Inter" pitchFamily="34" charset="-122"/>
                <a:cs typeface="Arial" panose="020B0604020202020204" pitchFamily="34" charset="0"/>
              </a:rPr>
              <a:t>يحتوي</a:t>
            </a:r>
            <a:r>
              <a:rPr lang="en-US" sz="1600" dirty="0" smtClean="0">
                <a:solidFill>
                  <a:srgbClr val="161613"/>
                </a:solidFill>
                <a:latin typeface="Arial" panose="020B0604020202020204" pitchFamily="34" charset="0"/>
                <a:ea typeface="Inter" pitchFamily="34" charset="-122"/>
                <a:cs typeface="Arial" panose="020B0604020202020204" pitchFamily="34" charset="0"/>
              </a:rPr>
              <a:t> </a:t>
            </a:r>
            <a:r>
              <a:rPr lang="en-US" sz="1600" dirty="0" err="1">
                <a:solidFill>
                  <a:srgbClr val="161613"/>
                </a:solidFill>
                <a:latin typeface="Arial" panose="020B0604020202020204" pitchFamily="34" charset="0"/>
                <a:ea typeface="Inter" pitchFamily="34" charset="-122"/>
                <a:cs typeface="Arial" panose="020B0604020202020204" pitchFamily="34" charset="0"/>
              </a:rPr>
              <a:t>على</a:t>
            </a:r>
            <a:r>
              <a:rPr lang="en-US" sz="1600" dirty="0">
                <a:solidFill>
                  <a:srgbClr val="161613"/>
                </a:solidFill>
                <a:latin typeface="Arial" panose="020B0604020202020204" pitchFamily="34" charset="0"/>
                <a:ea typeface="Inter" pitchFamily="34" charset="-122"/>
                <a:cs typeface="Arial" panose="020B0604020202020204" pitchFamily="34" charset="0"/>
              </a:rPr>
              <a:t> </a:t>
            </a:r>
            <a:r>
              <a:rPr lang="en-US" sz="1600" dirty="0" err="1" smtClean="0">
                <a:solidFill>
                  <a:srgbClr val="161613"/>
                </a:solidFill>
                <a:latin typeface="Arial" panose="020B0604020202020204" pitchFamily="34" charset="0"/>
                <a:ea typeface="Inter" pitchFamily="34" charset="-122"/>
                <a:cs typeface="Arial" panose="020B0604020202020204" pitchFamily="34" charset="0"/>
              </a:rPr>
              <a:t>الكيانا</a:t>
            </a:r>
            <a:r>
              <a:rPr lang="ar-SY" sz="1600" dirty="0" smtClean="0">
                <a:solidFill>
                  <a:srgbClr val="161613"/>
                </a:solidFill>
                <a:latin typeface="Arial" panose="020B0604020202020204" pitchFamily="34" charset="0"/>
                <a:ea typeface="Inter" pitchFamily="34" charset="-122"/>
                <a:cs typeface="Arial" panose="020B0604020202020204" pitchFamily="34" charset="0"/>
              </a:rPr>
              <a:t>ت</a:t>
            </a:r>
            <a:r>
              <a:rPr lang="ar-SY" sz="1600" dirty="0">
                <a:solidFill>
                  <a:srgbClr val="161613"/>
                </a:solidFill>
                <a:latin typeface="Arial" panose="020B0604020202020204" pitchFamily="34" charset="0"/>
                <a:ea typeface="Inter" pitchFamily="34" charset="-122"/>
                <a:cs typeface="Arial" panose="020B0604020202020204" pitchFamily="34" charset="0"/>
              </a:rPr>
              <a:t> </a:t>
            </a:r>
            <a:r>
              <a:rPr lang="en-US" sz="1600" dirty="0" smtClean="0">
                <a:solidFill>
                  <a:srgbClr val="161613"/>
                </a:solidFill>
                <a:latin typeface="Arial" panose="020B0604020202020204" pitchFamily="34" charset="0"/>
                <a:ea typeface="Inter" pitchFamily="34" charset="-122"/>
                <a:cs typeface="Arial" panose="020B0604020202020204" pitchFamily="34" charset="0"/>
              </a:rPr>
              <a:t>(Entities)</a:t>
            </a:r>
            <a:r>
              <a:rPr lang="ar-SY" sz="1600" dirty="0" smtClean="0">
                <a:solidFill>
                  <a:srgbClr val="161613"/>
                </a:solidFill>
                <a:latin typeface="Arial" panose="020B0604020202020204" pitchFamily="34" charset="0"/>
                <a:ea typeface="Inter" pitchFamily="34" charset="-122"/>
                <a:cs typeface="Arial" panose="020B0604020202020204" pitchFamily="34" charset="0"/>
              </a:rPr>
              <a:t> </a:t>
            </a:r>
            <a:r>
              <a:rPr lang="en-US" sz="1600" dirty="0" err="1" smtClean="0">
                <a:solidFill>
                  <a:srgbClr val="161613"/>
                </a:solidFill>
                <a:latin typeface="Arial" panose="020B0604020202020204" pitchFamily="34" charset="0"/>
                <a:ea typeface="Inter" pitchFamily="34" charset="-122"/>
                <a:cs typeface="Arial" panose="020B0604020202020204" pitchFamily="34" charset="0"/>
              </a:rPr>
              <a:t>وقواعد</a:t>
            </a:r>
            <a:r>
              <a:rPr lang="en-US" sz="1600" dirty="0" smtClean="0">
                <a:solidFill>
                  <a:srgbClr val="161613"/>
                </a:solidFill>
                <a:latin typeface="Arial" panose="020B0604020202020204" pitchFamily="34" charset="0"/>
                <a:ea typeface="Inter" pitchFamily="34" charset="-122"/>
                <a:cs typeface="Arial" panose="020B0604020202020204" pitchFamily="34" charset="0"/>
              </a:rPr>
              <a:t> </a:t>
            </a:r>
            <a:r>
              <a:rPr lang="en-US" sz="1600" dirty="0" err="1">
                <a:solidFill>
                  <a:srgbClr val="161613"/>
                </a:solidFill>
                <a:latin typeface="Arial" panose="020B0604020202020204" pitchFamily="34" charset="0"/>
                <a:ea typeface="Inter" pitchFamily="34" charset="-122"/>
                <a:cs typeface="Arial" panose="020B0604020202020204" pitchFamily="34" charset="0"/>
              </a:rPr>
              <a:t>استخدام</a:t>
            </a:r>
            <a:r>
              <a:rPr lang="en-US" sz="1600" dirty="0">
                <a:solidFill>
                  <a:srgbClr val="161613"/>
                </a:solidFill>
                <a:latin typeface="Arial" panose="020B0604020202020204" pitchFamily="34" charset="0"/>
                <a:ea typeface="Inter" pitchFamily="34" charset="-122"/>
                <a:cs typeface="Arial" panose="020B0604020202020204" pitchFamily="34" charset="0"/>
              </a:rPr>
              <a:t> </a:t>
            </a:r>
            <a:r>
              <a:rPr lang="en-US" sz="1600" dirty="0" err="1" smtClean="0">
                <a:solidFill>
                  <a:srgbClr val="161613"/>
                </a:solidFill>
                <a:latin typeface="Arial" panose="020B0604020202020204" pitchFamily="34" charset="0"/>
                <a:ea typeface="Inter" pitchFamily="34" charset="-122"/>
                <a:cs typeface="Arial" panose="020B0604020202020204" pitchFamily="34" charset="0"/>
              </a:rPr>
              <a:t>الحالات</a:t>
            </a:r>
            <a:r>
              <a:rPr lang="ar-SY" sz="1600" dirty="0">
                <a:solidFill>
                  <a:srgbClr val="161613"/>
                </a:solidFill>
                <a:latin typeface="Arial" panose="020B0604020202020204" pitchFamily="34" charset="0"/>
                <a:ea typeface="Inter" pitchFamily="34" charset="-122"/>
                <a:cs typeface="Arial" panose="020B0604020202020204" pitchFamily="34" charset="0"/>
              </a:rPr>
              <a:t> </a:t>
            </a:r>
            <a:r>
              <a:rPr lang="en-US" sz="1600" dirty="0" smtClean="0">
                <a:solidFill>
                  <a:srgbClr val="161613"/>
                </a:solidFill>
                <a:latin typeface="Arial" panose="020B0604020202020204" pitchFamily="34" charset="0"/>
                <a:ea typeface="Inter" pitchFamily="34" charset="-122"/>
                <a:cs typeface="Arial" panose="020B0604020202020204" pitchFamily="34" charset="0"/>
              </a:rPr>
              <a:t>Use Cases</a:t>
            </a:r>
            <a:r>
              <a:rPr lang="ar-SY" sz="1600" dirty="0" smtClean="0">
                <a:solidFill>
                  <a:srgbClr val="161613"/>
                </a:solidFill>
                <a:latin typeface="Arial" panose="020B0604020202020204" pitchFamily="34" charset="0"/>
                <a:ea typeface="Inter" pitchFamily="34" charset="-122"/>
                <a:cs typeface="Arial" panose="020B0604020202020204" pitchFamily="34" charset="0"/>
              </a:rPr>
              <a:t> </a:t>
            </a:r>
            <a:r>
              <a:rPr lang="en-US" sz="1600" dirty="0" err="1" smtClean="0">
                <a:solidFill>
                  <a:srgbClr val="161613"/>
                </a:solidFill>
                <a:latin typeface="Arial" panose="020B0604020202020204" pitchFamily="34" charset="0"/>
                <a:ea typeface="Inter" pitchFamily="34" charset="-122"/>
                <a:cs typeface="Arial" panose="020B0604020202020204" pitchFamily="34" charset="0"/>
              </a:rPr>
              <a:t>التي</a:t>
            </a:r>
            <a:r>
              <a:rPr lang="en-US" sz="1600" dirty="0" smtClean="0">
                <a:solidFill>
                  <a:srgbClr val="161613"/>
                </a:solidFill>
                <a:latin typeface="Arial" panose="020B0604020202020204" pitchFamily="34" charset="0"/>
                <a:ea typeface="Inter" pitchFamily="34" charset="-122"/>
                <a:cs typeface="Arial" panose="020B0604020202020204" pitchFamily="34" charset="0"/>
              </a:rPr>
              <a:t> </a:t>
            </a:r>
            <a:r>
              <a:rPr lang="en-US" sz="1600" dirty="0">
                <a:solidFill>
                  <a:srgbClr val="161613"/>
                </a:solidFill>
                <a:latin typeface="Arial" panose="020B0604020202020204" pitchFamily="34" charset="0"/>
                <a:ea typeface="Inter" pitchFamily="34" charset="-122"/>
                <a:cs typeface="Arial" panose="020B0604020202020204" pitchFamily="34" charset="0"/>
              </a:rPr>
              <a:t>تحدد ما يفعله التطبيق.</a:t>
            </a:r>
            <a:endParaRPr lang="en-US" sz="1600" dirty="0">
              <a:latin typeface="Arial" panose="020B0604020202020204" pitchFamily="34" charset="0"/>
              <a:cs typeface="Arial" panose="020B0604020202020204" pitchFamily="34" charset="0"/>
            </a:endParaRPr>
          </a:p>
        </p:txBody>
      </p:sp>
      <p:sp>
        <p:nvSpPr>
          <p:cNvPr id="7" name="Shape 5"/>
          <p:cNvSpPr/>
          <p:nvPr/>
        </p:nvSpPr>
        <p:spPr>
          <a:xfrm>
            <a:off x="4692848" y="2944535"/>
            <a:ext cx="3735110" cy="2614374"/>
          </a:xfrm>
          <a:prstGeom prst="roundRect">
            <a:avLst>
              <a:gd name="adj" fmla="val 1173"/>
            </a:avLst>
          </a:prstGeom>
          <a:solidFill>
            <a:srgbClr val="F2F2F2"/>
          </a:solidFill>
          <a:ln w="22860">
            <a:solidFill>
              <a:srgbClr val="D3D1C9"/>
            </a:solidFill>
            <a:prstDash val="solid"/>
          </a:ln>
        </p:spPr>
      </p:sp>
      <p:sp>
        <p:nvSpPr>
          <p:cNvPr id="8" name="Text 6"/>
          <p:cNvSpPr/>
          <p:nvPr/>
        </p:nvSpPr>
        <p:spPr>
          <a:xfrm>
            <a:off x="4920139" y="3171825"/>
            <a:ext cx="2556272" cy="319445"/>
          </a:xfrm>
          <a:prstGeom prst="rect">
            <a:avLst/>
          </a:prstGeom>
          <a:noFill/>
          <a:ln/>
        </p:spPr>
        <p:txBody>
          <a:bodyPr wrap="none" lIns="0" tIns="0" rIns="0" bIns="0" rtlCol="0" anchor="t"/>
          <a:lstStyle/>
          <a:p>
            <a:pPr marL="0" indent="0" algn="l">
              <a:lnSpc>
                <a:spcPts val="2500"/>
              </a:lnSpc>
              <a:buNone/>
            </a:pPr>
            <a:r>
              <a:rPr lang="en-US" sz="2000" dirty="0">
                <a:solidFill>
                  <a:srgbClr val="161613"/>
                </a:solidFill>
                <a:latin typeface="Arial" panose="020B0604020202020204" pitchFamily="34" charset="0"/>
                <a:ea typeface="DM Sans Medium" pitchFamily="34" charset="-122"/>
                <a:cs typeface="Arial" panose="020B0604020202020204" pitchFamily="34" charset="0"/>
              </a:rPr>
              <a:t>Data Layer</a:t>
            </a:r>
            <a:endParaRPr lang="en-US" sz="2000" dirty="0">
              <a:latin typeface="Arial" panose="020B0604020202020204" pitchFamily="34" charset="0"/>
              <a:cs typeface="Arial" panose="020B0604020202020204" pitchFamily="34" charset="0"/>
            </a:endParaRPr>
          </a:p>
        </p:txBody>
      </p:sp>
      <p:sp>
        <p:nvSpPr>
          <p:cNvPr id="9" name="Text 7"/>
          <p:cNvSpPr/>
          <p:nvPr/>
        </p:nvSpPr>
        <p:spPr>
          <a:xfrm>
            <a:off x="4920139" y="3695700"/>
            <a:ext cx="3280529" cy="1635919"/>
          </a:xfrm>
          <a:prstGeom prst="rect">
            <a:avLst/>
          </a:prstGeom>
          <a:noFill/>
          <a:ln/>
        </p:spPr>
        <p:txBody>
          <a:bodyPr wrap="square" lIns="0" tIns="0" rIns="0" bIns="0" rtlCol="0" anchor="t"/>
          <a:lstStyle/>
          <a:p>
            <a:pPr marL="0" indent="0" algn="just" rtl="1">
              <a:lnSpc>
                <a:spcPts val="2550"/>
              </a:lnSpc>
              <a:buNone/>
            </a:pPr>
            <a:r>
              <a:rPr lang="en-US" sz="1600" b="1" dirty="0">
                <a:solidFill>
                  <a:srgbClr val="161613"/>
                </a:solidFill>
                <a:latin typeface="Arial" panose="020B0604020202020204" pitchFamily="34" charset="0"/>
                <a:ea typeface="Inter" pitchFamily="34" charset="-122"/>
                <a:cs typeface="Arial" panose="020B0604020202020204" pitchFamily="34" charset="0"/>
              </a:rPr>
              <a:t>مصادر البيانات:</a:t>
            </a:r>
            <a:r>
              <a:rPr lang="en-US" sz="1600" dirty="0">
                <a:solidFill>
                  <a:srgbClr val="161613"/>
                </a:solidFill>
                <a:latin typeface="Arial" panose="020B0604020202020204" pitchFamily="34" charset="0"/>
                <a:ea typeface="Inter" pitchFamily="34" charset="-122"/>
                <a:cs typeface="Arial" panose="020B0604020202020204" pitchFamily="34" charset="0"/>
              </a:rPr>
              <a:t> مسؤولة عن جلب البيانات من مصادرها المختلفة مثل Firebase، الواجهات البرمجية (Web API)، والتخزين المحلي (Local Storage</a:t>
            </a:r>
            <a:r>
              <a:rPr lang="en-US" sz="1600" dirty="0" smtClean="0">
                <a:solidFill>
                  <a:srgbClr val="161613"/>
                </a:solidFill>
                <a:latin typeface="Arial" panose="020B0604020202020204" pitchFamily="34" charset="0"/>
                <a:ea typeface="Inter" pitchFamily="34" charset="-122"/>
                <a:cs typeface="Arial" panose="020B0604020202020204" pitchFamily="34" charset="0"/>
              </a:rPr>
              <a:t>)</a:t>
            </a:r>
            <a:r>
              <a:rPr lang="ar-SY" sz="1600" dirty="0" smtClean="0">
                <a:solidFill>
                  <a:srgbClr val="161613"/>
                </a:solidFill>
                <a:latin typeface="Arial" panose="020B0604020202020204" pitchFamily="34" charset="0"/>
                <a:ea typeface="Inter" pitchFamily="34" charset="-122"/>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10" name="Shape 8"/>
          <p:cNvSpPr/>
          <p:nvPr/>
        </p:nvSpPr>
        <p:spPr>
          <a:xfrm>
            <a:off x="753427" y="5763339"/>
            <a:ext cx="7674531" cy="1632823"/>
          </a:xfrm>
          <a:prstGeom prst="roundRect">
            <a:avLst>
              <a:gd name="adj" fmla="val 1879"/>
            </a:avLst>
          </a:prstGeom>
          <a:solidFill>
            <a:srgbClr val="F2F2F2"/>
          </a:solidFill>
          <a:ln w="22860">
            <a:solidFill>
              <a:srgbClr val="D3D1C9"/>
            </a:solidFill>
            <a:prstDash val="solid"/>
          </a:ln>
        </p:spPr>
      </p:sp>
      <p:sp>
        <p:nvSpPr>
          <p:cNvPr id="11" name="Text 9"/>
          <p:cNvSpPr/>
          <p:nvPr/>
        </p:nvSpPr>
        <p:spPr>
          <a:xfrm>
            <a:off x="980718" y="5990630"/>
            <a:ext cx="2556272" cy="319445"/>
          </a:xfrm>
          <a:prstGeom prst="rect">
            <a:avLst/>
          </a:prstGeom>
          <a:noFill/>
          <a:ln/>
        </p:spPr>
        <p:txBody>
          <a:bodyPr wrap="none" lIns="0" tIns="0" rIns="0" bIns="0" rtlCol="0" anchor="t"/>
          <a:lstStyle/>
          <a:p>
            <a:pPr marL="0" indent="0" algn="l">
              <a:lnSpc>
                <a:spcPts val="2500"/>
              </a:lnSpc>
              <a:buNone/>
            </a:pPr>
            <a:r>
              <a:rPr lang="en-US" sz="2000" dirty="0">
                <a:solidFill>
                  <a:srgbClr val="161613"/>
                </a:solidFill>
                <a:latin typeface="Arial" panose="020B0604020202020204" pitchFamily="34" charset="0"/>
                <a:ea typeface="DM Sans Medium" pitchFamily="34" charset="-122"/>
                <a:cs typeface="Arial" panose="020B0604020202020204" pitchFamily="34" charset="0"/>
              </a:rPr>
              <a:t>Presentation Layer</a:t>
            </a:r>
            <a:endParaRPr lang="en-US" sz="2000" dirty="0">
              <a:latin typeface="Arial" panose="020B0604020202020204" pitchFamily="34" charset="0"/>
              <a:cs typeface="Arial" panose="020B0604020202020204" pitchFamily="34" charset="0"/>
            </a:endParaRPr>
          </a:p>
        </p:txBody>
      </p:sp>
      <p:sp>
        <p:nvSpPr>
          <p:cNvPr id="12" name="Text 10"/>
          <p:cNvSpPr/>
          <p:nvPr/>
        </p:nvSpPr>
        <p:spPr>
          <a:xfrm>
            <a:off x="980718" y="6514505"/>
            <a:ext cx="7219950" cy="654368"/>
          </a:xfrm>
          <a:prstGeom prst="rect">
            <a:avLst/>
          </a:prstGeom>
          <a:noFill/>
          <a:ln/>
        </p:spPr>
        <p:txBody>
          <a:bodyPr wrap="square" lIns="0" tIns="0" rIns="0" bIns="0" rtlCol="0" anchor="t"/>
          <a:lstStyle/>
          <a:p>
            <a:pPr marL="0" indent="0" algn="just" rtl="1">
              <a:lnSpc>
                <a:spcPts val="2550"/>
              </a:lnSpc>
              <a:buNone/>
            </a:pPr>
            <a:r>
              <a:rPr lang="en-US" sz="1600" b="1" dirty="0">
                <a:solidFill>
                  <a:srgbClr val="161613"/>
                </a:solidFill>
                <a:latin typeface="Arial" panose="020B0604020202020204" pitchFamily="34" charset="0"/>
                <a:ea typeface="Inter" pitchFamily="34" charset="-122"/>
                <a:cs typeface="Arial" panose="020B0604020202020204" pitchFamily="34" charset="0"/>
              </a:rPr>
              <a:t>واجهة المستخدم:</a:t>
            </a:r>
            <a:r>
              <a:rPr lang="en-US" sz="1600" dirty="0">
                <a:solidFill>
                  <a:srgbClr val="161613"/>
                </a:solidFill>
                <a:latin typeface="Arial" panose="020B0604020202020204" pitchFamily="34" charset="0"/>
                <a:ea typeface="Inter" pitchFamily="34" charset="-122"/>
                <a:cs typeface="Arial" panose="020B0604020202020204" pitchFamily="34" charset="0"/>
              </a:rPr>
              <a:t> تتعامل مع عرض البيانات والتفاعل مع </a:t>
            </a:r>
            <a:r>
              <a:rPr lang="en-US" sz="1600" dirty="0" err="1">
                <a:solidFill>
                  <a:srgbClr val="161613"/>
                </a:solidFill>
                <a:latin typeface="Arial" panose="020B0604020202020204" pitchFamily="34" charset="0"/>
                <a:ea typeface="Inter" pitchFamily="34" charset="-122"/>
                <a:cs typeface="Arial" panose="020B0604020202020204" pitchFamily="34" charset="0"/>
              </a:rPr>
              <a:t>المستخدمين</a:t>
            </a:r>
            <a:r>
              <a:rPr lang="en-US" sz="1600" dirty="0">
                <a:solidFill>
                  <a:srgbClr val="161613"/>
                </a:solidFill>
                <a:latin typeface="Arial" panose="020B0604020202020204" pitchFamily="34" charset="0"/>
                <a:ea typeface="Inter" pitchFamily="34" charset="-122"/>
                <a:cs typeface="Arial" panose="020B0604020202020204" pitchFamily="34" charset="0"/>
              </a:rPr>
              <a:t> </a:t>
            </a:r>
            <a:r>
              <a:rPr lang="en-US" sz="1600" dirty="0" err="1" smtClean="0">
                <a:solidFill>
                  <a:srgbClr val="161613"/>
                </a:solidFill>
                <a:latin typeface="Arial" panose="020B0604020202020204" pitchFamily="34" charset="0"/>
                <a:ea typeface="Inter" pitchFamily="34" charset="-122"/>
                <a:cs typeface="Arial" panose="020B0604020202020204" pitchFamily="34" charset="0"/>
              </a:rPr>
              <a:t>باستخدام</a:t>
            </a:r>
            <a:r>
              <a:rPr lang="ar-SY" sz="1600" dirty="0">
                <a:solidFill>
                  <a:srgbClr val="161613"/>
                </a:solidFill>
                <a:latin typeface="Arial" panose="020B0604020202020204" pitchFamily="34" charset="0"/>
                <a:ea typeface="Inter" pitchFamily="34" charset="-122"/>
                <a:cs typeface="Arial" panose="020B0604020202020204" pitchFamily="34" charset="0"/>
              </a:rPr>
              <a:t> </a:t>
            </a:r>
            <a:r>
              <a:rPr lang="en-US" sz="1600" dirty="0" smtClean="0">
                <a:solidFill>
                  <a:srgbClr val="161613"/>
                </a:solidFill>
                <a:latin typeface="Arial" panose="020B0604020202020204" pitchFamily="34" charset="0"/>
                <a:ea typeface="Inter" pitchFamily="34" charset="-122"/>
                <a:cs typeface="Arial" panose="020B0604020202020204" pitchFamily="34" charset="0"/>
              </a:rPr>
              <a:t>Flutter</a:t>
            </a:r>
            <a:r>
              <a:rPr lang="ar-SY" sz="1600" dirty="0" smtClean="0">
                <a:solidFill>
                  <a:srgbClr val="161613"/>
                </a:solidFill>
                <a:latin typeface="Arial" panose="020B0604020202020204" pitchFamily="34" charset="0"/>
                <a:ea typeface="Inter" pitchFamily="34" charset="-122"/>
                <a:cs typeface="Arial" panose="020B0604020202020204" pitchFamily="34" charset="0"/>
              </a:rPr>
              <a:t> </a:t>
            </a:r>
            <a:r>
              <a:rPr lang="en-US" sz="1600" dirty="0" err="1" smtClean="0">
                <a:solidFill>
                  <a:srgbClr val="161613"/>
                </a:solidFill>
                <a:latin typeface="Arial" panose="020B0604020202020204" pitchFamily="34" charset="0"/>
                <a:ea typeface="Inter" pitchFamily="34" charset="-122"/>
                <a:cs typeface="Arial" panose="020B0604020202020204" pitchFamily="34" charset="0"/>
              </a:rPr>
              <a:t>وإدارة</a:t>
            </a:r>
            <a:r>
              <a:rPr lang="en-US" sz="1600" dirty="0" smtClean="0">
                <a:solidFill>
                  <a:srgbClr val="161613"/>
                </a:solidFill>
                <a:latin typeface="Arial" panose="020B0604020202020204" pitchFamily="34" charset="0"/>
                <a:ea typeface="Inter" pitchFamily="34" charset="-122"/>
                <a:cs typeface="Arial" panose="020B0604020202020204" pitchFamily="34" charset="0"/>
              </a:rPr>
              <a:t> </a:t>
            </a:r>
            <a:r>
              <a:rPr lang="en-US" sz="1600" dirty="0">
                <a:solidFill>
                  <a:srgbClr val="161613"/>
                </a:solidFill>
                <a:latin typeface="Arial" panose="020B0604020202020204" pitchFamily="34" charset="0"/>
                <a:ea typeface="Inter" pitchFamily="34" charset="-122"/>
                <a:cs typeface="Arial" panose="020B0604020202020204" pitchFamily="34" charset="0"/>
              </a:rPr>
              <a:t>الحالة (Bloc/Provider</a:t>
            </a:r>
            <a:r>
              <a:rPr lang="en-US" sz="1600" dirty="0" smtClean="0">
                <a:solidFill>
                  <a:srgbClr val="161613"/>
                </a:solidFill>
                <a:latin typeface="Arial" panose="020B0604020202020204" pitchFamily="34" charset="0"/>
                <a:ea typeface="Inter" pitchFamily="34" charset="-122"/>
                <a:cs typeface="Arial" panose="020B0604020202020204" pitchFamily="34" charset="0"/>
              </a:rPr>
              <a:t>)</a:t>
            </a:r>
            <a:r>
              <a:rPr lang="ar-SY" sz="1600" dirty="0" smtClean="0">
                <a:solidFill>
                  <a:srgbClr val="161613"/>
                </a:solidFill>
                <a:latin typeface="Arial" panose="020B0604020202020204" pitchFamily="34" charset="0"/>
                <a:ea typeface="Inter" pitchFamily="34" charset="-122"/>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pic>
        <p:nvPicPr>
          <p:cNvPr id="13" name="Image 0" descr="preencoded.png"/>
          <p:cNvPicPr>
            <a:picLocks noChangeAspect="1"/>
          </p:cNvPicPr>
          <p:nvPr/>
        </p:nvPicPr>
        <p:blipFill>
          <a:blip r:embed="rId3"/>
          <a:stretch>
            <a:fillRect/>
          </a:stretch>
        </p:blipFill>
        <p:spPr>
          <a:xfrm>
            <a:off x="8934450" y="1779032"/>
            <a:ext cx="4950023" cy="4950023"/>
          </a:xfrm>
          <a:prstGeom prst="rect">
            <a:avLst/>
          </a:prstGeom>
        </p:spPr>
      </p:pic>
      <p:sp>
        <p:nvSpPr>
          <p:cNvPr id="14" name="Text 11"/>
          <p:cNvSpPr/>
          <p:nvPr/>
        </p:nvSpPr>
        <p:spPr>
          <a:xfrm>
            <a:off x="8934450" y="6959084"/>
            <a:ext cx="4950023" cy="261699"/>
          </a:xfrm>
          <a:prstGeom prst="rect">
            <a:avLst/>
          </a:prstGeom>
          <a:noFill/>
          <a:ln/>
        </p:spPr>
        <p:txBody>
          <a:bodyPr wrap="none" lIns="0" tIns="0" rIns="0" bIns="0" rtlCol="0" anchor="t"/>
          <a:lstStyle/>
          <a:p>
            <a:pPr marL="0" indent="0" algn="ctr" rtl="1">
              <a:lnSpc>
                <a:spcPts val="2050"/>
              </a:lnSpc>
              <a:buNone/>
            </a:pPr>
            <a:r>
              <a:rPr lang="en-US" sz="1250" dirty="0">
                <a:solidFill>
                  <a:srgbClr val="161613"/>
                </a:solidFill>
                <a:latin typeface="Arial" panose="020B0604020202020204" pitchFamily="34" charset="0"/>
                <a:ea typeface="Inter" pitchFamily="34" charset="-122"/>
                <a:cs typeface="Arial" panose="020B0604020202020204" pitchFamily="34" charset="0"/>
              </a:rPr>
              <a:t>بنية Clean Architecture </a:t>
            </a:r>
            <a:r>
              <a:rPr lang="ar-SY" sz="1250" dirty="0" smtClean="0">
                <a:solidFill>
                  <a:srgbClr val="161613"/>
                </a:solidFill>
                <a:latin typeface="Arial" panose="020B0604020202020204" pitchFamily="34" charset="0"/>
                <a:ea typeface="Inter" pitchFamily="34" charset="-122"/>
                <a:cs typeface="Arial" panose="020B0604020202020204" pitchFamily="34" charset="0"/>
              </a:rPr>
              <a:t> </a:t>
            </a:r>
            <a:r>
              <a:rPr lang="en-US" sz="1250" dirty="0" err="1" smtClean="0">
                <a:solidFill>
                  <a:srgbClr val="161613"/>
                </a:solidFill>
                <a:latin typeface="Arial" panose="020B0604020202020204" pitchFamily="34" charset="0"/>
                <a:ea typeface="Inter" pitchFamily="34" charset="-122"/>
                <a:cs typeface="Arial" panose="020B0604020202020204" pitchFamily="34" charset="0"/>
              </a:rPr>
              <a:t>في</a:t>
            </a:r>
            <a:r>
              <a:rPr lang="en-US" sz="1250" dirty="0" smtClean="0">
                <a:solidFill>
                  <a:srgbClr val="161613"/>
                </a:solidFill>
                <a:latin typeface="Arial" panose="020B0604020202020204" pitchFamily="34" charset="0"/>
                <a:ea typeface="Inter" pitchFamily="34" charset="-122"/>
                <a:cs typeface="Arial" panose="020B0604020202020204" pitchFamily="34" charset="0"/>
              </a:rPr>
              <a:t> </a:t>
            </a:r>
            <a:r>
              <a:rPr lang="en-US" sz="1250" dirty="0">
                <a:solidFill>
                  <a:srgbClr val="161613"/>
                </a:solidFill>
                <a:latin typeface="Arial" panose="020B0604020202020204" pitchFamily="34" charset="0"/>
                <a:ea typeface="Inter" pitchFamily="34" charset="-122"/>
                <a:cs typeface="Arial" panose="020B0604020202020204" pitchFamily="34" charset="0"/>
              </a:rPr>
              <a:t>تطبيق Flutter</a:t>
            </a:r>
            <a:endParaRPr lang="en-US" sz="1250" dirty="0">
              <a:latin typeface="Arial" panose="020B0604020202020204" pitchFamily="34" charset="0"/>
              <a:cs typeface="Arial" panose="020B0604020202020204" pitchFamily="34" charset="0"/>
            </a:endParaRPr>
          </a:p>
        </p:txBody>
      </p:sp>
      <p:pic>
        <p:nvPicPr>
          <p:cNvPr id="15" name="Picture 14"/>
          <p:cNvPicPr>
            <a:picLocks noChangeAspect="1"/>
          </p:cNvPicPr>
          <p:nvPr/>
        </p:nvPicPr>
        <p:blipFill>
          <a:blip r:embed="rId4"/>
          <a:stretch>
            <a:fillRect/>
          </a:stretch>
        </p:blipFill>
        <p:spPr>
          <a:xfrm>
            <a:off x="10543605" y="7572283"/>
            <a:ext cx="4086795" cy="65731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8" name="Shape 2"/>
          <p:cNvSpPr/>
          <p:nvPr/>
        </p:nvSpPr>
        <p:spPr>
          <a:xfrm>
            <a:off x="5204350" y="3321268"/>
            <a:ext cx="4410560" cy="3384331"/>
          </a:xfrm>
          <a:prstGeom prst="roundRect">
            <a:avLst>
              <a:gd name="adj" fmla="val 1173"/>
            </a:avLst>
          </a:prstGeom>
          <a:solidFill>
            <a:srgbClr val="F2F2F2"/>
          </a:solidFill>
          <a:ln w="22860">
            <a:solidFill>
              <a:srgbClr val="D3D1C9"/>
            </a:solidFill>
            <a:prstDash val="solid"/>
          </a:ln>
        </p:spPr>
      </p:sp>
      <p:sp>
        <p:nvSpPr>
          <p:cNvPr id="17" name="Shape 2"/>
          <p:cNvSpPr/>
          <p:nvPr/>
        </p:nvSpPr>
        <p:spPr>
          <a:xfrm>
            <a:off x="697468" y="3321268"/>
            <a:ext cx="4410560" cy="3384331"/>
          </a:xfrm>
          <a:prstGeom prst="roundRect">
            <a:avLst>
              <a:gd name="adj" fmla="val 1173"/>
            </a:avLst>
          </a:prstGeom>
          <a:solidFill>
            <a:srgbClr val="F2F2F2"/>
          </a:solidFill>
          <a:ln w="22860">
            <a:solidFill>
              <a:srgbClr val="D3D1C9"/>
            </a:solidFill>
            <a:prstDash val="solid"/>
          </a:ln>
        </p:spPr>
      </p:sp>
      <p:sp>
        <p:nvSpPr>
          <p:cNvPr id="2" name="Text 0"/>
          <p:cNvSpPr/>
          <p:nvPr/>
        </p:nvSpPr>
        <p:spPr>
          <a:xfrm>
            <a:off x="5283041" y="1337786"/>
            <a:ext cx="8553569" cy="708779"/>
          </a:xfrm>
          <a:prstGeom prst="rect">
            <a:avLst/>
          </a:prstGeom>
          <a:noFill/>
          <a:ln/>
        </p:spPr>
        <p:txBody>
          <a:bodyPr wrap="none" lIns="0" tIns="0" rIns="0" bIns="0" rtlCol="0" anchor="t"/>
          <a:lstStyle/>
          <a:p>
            <a:pPr marL="0" indent="0" algn="r" rtl="1">
              <a:lnSpc>
                <a:spcPts val="5550"/>
              </a:lnSpc>
              <a:buNone/>
            </a:pPr>
            <a:r>
              <a:rPr lang="en-US" sz="4450" dirty="0">
                <a:solidFill>
                  <a:srgbClr val="161613"/>
                </a:solidFill>
                <a:latin typeface="Arial" panose="020B0604020202020204" pitchFamily="34" charset="0"/>
                <a:ea typeface="DM Sans Medium" pitchFamily="34" charset="-122"/>
                <a:cs typeface="Arial" panose="020B0604020202020204" pitchFamily="34" charset="0"/>
              </a:rPr>
              <a:t>معمارية النظام: الموقع التجاري (MVC)</a:t>
            </a:r>
            <a:endParaRPr lang="en-US" sz="4450" dirty="0">
              <a:latin typeface="Arial" panose="020B0604020202020204" pitchFamily="34" charset="0"/>
              <a:cs typeface="Arial" panose="020B0604020202020204" pitchFamily="34" charset="0"/>
            </a:endParaRPr>
          </a:p>
        </p:txBody>
      </p:sp>
      <p:sp>
        <p:nvSpPr>
          <p:cNvPr id="3" name="Text 1"/>
          <p:cNvSpPr/>
          <p:nvPr/>
        </p:nvSpPr>
        <p:spPr>
          <a:xfrm>
            <a:off x="793790" y="2500193"/>
            <a:ext cx="13042821" cy="725805"/>
          </a:xfrm>
          <a:prstGeom prst="rect">
            <a:avLst/>
          </a:prstGeom>
          <a:noFill/>
          <a:ln/>
        </p:spPr>
        <p:txBody>
          <a:bodyPr wrap="square" lIns="0" tIns="0" rIns="0" bIns="0" rtlCol="0" anchor="t"/>
          <a:lstStyle/>
          <a:p>
            <a:pPr marL="0" indent="0" algn="r" rtl="1">
              <a:lnSpc>
                <a:spcPts val="2850"/>
              </a:lnSpc>
              <a:buNone/>
            </a:pPr>
            <a:r>
              <a:rPr lang="en-US" sz="1750" dirty="0">
                <a:solidFill>
                  <a:srgbClr val="161613"/>
                </a:solidFill>
                <a:latin typeface="Arial" panose="020B0604020202020204" pitchFamily="34" charset="0"/>
                <a:ea typeface="Inter" pitchFamily="34" charset="-122"/>
                <a:cs typeface="Arial" panose="020B0604020202020204" pitchFamily="34" charset="0"/>
              </a:rPr>
              <a:t>يعتمد الموقع التجاري على نمط </a:t>
            </a:r>
            <a:r>
              <a:rPr lang="en-US" sz="1750" b="1" dirty="0">
                <a:solidFill>
                  <a:srgbClr val="161613"/>
                </a:solidFill>
                <a:latin typeface="Arial" panose="020B0604020202020204" pitchFamily="34" charset="0"/>
                <a:ea typeface="Inter" pitchFamily="34" charset="-122"/>
                <a:cs typeface="Arial" panose="020B0604020202020204" pitchFamily="34" charset="0"/>
              </a:rPr>
              <a:t>Model-View-Controller (MVC)</a:t>
            </a:r>
            <a:r>
              <a:rPr lang="en-US" sz="1750" dirty="0">
                <a:solidFill>
                  <a:srgbClr val="161613"/>
                </a:solidFill>
                <a:latin typeface="Arial" panose="020B0604020202020204" pitchFamily="34" charset="0"/>
                <a:ea typeface="Inter" pitchFamily="34" charset="-122"/>
                <a:cs typeface="Arial" panose="020B0604020202020204" pitchFamily="34" charset="0"/>
              </a:rPr>
              <a:t> </a:t>
            </a:r>
            <a:r>
              <a:rPr lang="ar-SY" sz="1750" dirty="0" smtClean="0">
                <a:solidFill>
                  <a:srgbClr val="161613"/>
                </a:solidFill>
                <a:latin typeface="Arial" panose="020B0604020202020204" pitchFamily="34" charset="0"/>
                <a:ea typeface="Inter" pitchFamily="34" charset="-122"/>
                <a:cs typeface="Arial" panose="020B0604020202020204" pitchFamily="34" charset="0"/>
              </a:rPr>
              <a:t> </a:t>
            </a:r>
            <a:r>
              <a:rPr lang="en-US" sz="1750" dirty="0" err="1" smtClean="0">
                <a:solidFill>
                  <a:srgbClr val="161613"/>
                </a:solidFill>
                <a:latin typeface="Arial" panose="020B0604020202020204" pitchFamily="34" charset="0"/>
                <a:ea typeface="Inter" pitchFamily="34" charset="-122"/>
                <a:cs typeface="Arial" panose="020B0604020202020204" pitchFamily="34" charset="0"/>
              </a:rPr>
              <a:t>الذي</a:t>
            </a:r>
            <a:r>
              <a:rPr lang="en-US" sz="1750" dirty="0" smtClean="0">
                <a:solidFill>
                  <a:srgbClr val="161613"/>
                </a:solidFill>
                <a:latin typeface="Arial" panose="020B0604020202020204" pitchFamily="34" charset="0"/>
                <a:ea typeface="Inter" pitchFamily="34" charset="-122"/>
                <a:cs typeface="Arial" panose="020B0604020202020204" pitchFamily="34" charset="0"/>
              </a:rPr>
              <a:t> </a:t>
            </a:r>
            <a:r>
              <a:rPr lang="en-US" sz="1750" dirty="0">
                <a:solidFill>
                  <a:srgbClr val="161613"/>
                </a:solidFill>
                <a:latin typeface="Arial" panose="020B0604020202020204" pitchFamily="34" charset="0"/>
                <a:ea typeface="Inter" pitchFamily="34" charset="-122"/>
                <a:cs typeface="Arial" panose="020B0604020202020204" pitchFamily="34" charset="0"/>
              </a:rPr>
              <a:t>يوفر هيكلاً منظماً لتطوير تطبيقات الويب، ويفصل بين منطق العمل، عرض البيانات، ومعالجتها.</a:t>
            </a:r>
            <a:endParaRPr lang="en-US" sz="1750" dirty="0">
              <a:latin typeface="Arial" panose="020B0604020202020204" pitchFamily="34" charset="0"/>
              <a:cs typeface="Arial" panose="020B0604020202020204" pitchFamily="34" charset="0"/>
            </a:endParaRPr>
          </a:p>
        </p:txBody>
      </p:sp>
      <p:pic>
        <p:nvPicPr>
          <p:cNvPr id="4" name="Image 0" descr="preencoded.png"/>
          <p:cNvPicPr>
            <a:picLocks noChangeAspect="1"/>
          </p:cNvPicPr>
          <p:nvPr/>
        </p:nvPicPr>
        <p:blipFill>
          <a:blip r:embed="rId3"/>
          <a:stretch>
            <a:fillRect/>
          </a:stretch>
        </p:blipFill>
        <p:spPr>
          <a:xfrm>
            <a:off x="793790" y="3481149"/>
            <a:ext cx="566976" cy="566976"/>
          </a:xfrm>
          <a:prstGeom prst="rect">
            <a:avLst/>
          </a:prstGeom>
        </p:spPr>
      </p:pic>
      <p:sp>
        <p:nvSpPr>
          <p:cNvPr id="19" name="Shape 2"/>
          <p:cNvSpPr/>
          <p:nvPr/>
        </p:nvSpPr>
        <p:spPr>
          <a:xfrm>
            <a:off x="9677995" y="3321267"/>
            <a:ext cx="4410560" cy="3384331"/>
          </a:xfrm>
          <a:prstGeom prst="roundRect">
            <a:avLst>
              <a:gd name="adj" fmla="val 1173"/>
            </a:avLst>
          </a:prstGeom>
          <a:solidFill>
            <a:srgbClr val="F2F2F2"/>
          </a:solidFill>
          <a:ln w="22860">
            <a:solidFill>
              <a:srgbClr val="D3D1C9"/>
            </a:solidFill>
            <a:prstDash val="solid"/>
          </a:ln>
        </p:spPr>
      </p:sp>
      <p:sp>
        <p:nvSpPr>
          <p:cNvPr id="5" name="Text 2"/>
          <p:cNvSpPr/>
          <p:nvPr/>
        </p:nvSpPr>
        <p:spPr>
          <a:xfrm>
            <a:off x="793790" y="43316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Arial" panose="020B0604020202020204" pitchFamily="34" charset="0"/>
                <a:ea typeface="DM Sans Medium" pitchFamily="34" charset="-122"/>
                <a:cs typeface="Arial" panose="020B0604020202020204" pitchFamily="34" charset="0"/>
              </a:rPr>
              <a:t>Model (النموذج)</a:t>
            </a:r>
            <a:endParaRPr lang="en-US" sz="2200" dirty="0">
              <a:latin typeface="Arial" panose="020B0604020202020204" pitchFamily="34" charset="0"/>
              <a:cs typeface="Arial" panose="020B0604020202020204" pitchFamily="34" charset="0"/>
            </a:endParaRPr>
          </a:p>
        </p:txBody>
      </p:sp>
      <p:sp>
        <p:nvSpPr>
          <p:cNvPr id="6" name="Text 3"/>
          <p:cNvSpPr/>
          <p:nvPr/>
        </p:nvSpPr>
        <p:spPr>
          <a:xfrm>
            <a:off x="793790" y="4822031"/>
            <a:ext cx="4158615" cy="1451610"/>
          </a:xfrm>
          <a:prstGeom prst="rect">
            <a:avLst/>
          </a:prstGeom>
          <a:noFill/>
          <a:ln/>
        </p:spPr>
        <p:txBody>
          <a:bodyPr wrap="square" lIns="0" tIns="0" rIns="0" bIns="0" rtlCol="0" anchor="t"/>
          <a:lstStyle/>
          <a:p>
            <a:pPr marL="0" indent="0" algn="just" rtl="1">
              <a:lnSpc>
                <a:spcPts val="2850"/>
              </a:lnSpc>
              <a:buNone/>
            </a:pPr>
            <a:r>
              <a:rPr lang="en-US" sz="1750" b="1" dirty="0" err="1">
                <a:solidFill>
                  <a:srgbClr val="161613"/>
                </a:solidFill>
                <a:latin typeface="Arial" panose="020B0604020202020204" pitchFamily="34" charset="0"/>
                <a:ea typeface="Inter" pitchFamily="34" charset="-122"/>
                <a:cs typeface="Arial" panose="020B0604020202020204" pitchFamily="34" charset="0"/>
              </a:rPr>
              <a:t>قاعدة</a:t>
            </a:r>
            <a:r>
              <a:rPr lang="en-US" sz="1750" b="1" dirty="0">
                <a:solidFill>
                  <a:srgbClr val="161613"/>
                </a:solidFill>
                <a:latin typeface="Arial" panose="020B0604020202020204" pitchFamily="34" charset="0"/>
                <a:ea typeface="Inter" pitchFamily="34" charset="-122"/>
                <a:cs typeface="Arial" panose="020B0604020202020204" pitchFamily="34" charset="0"/>
              </a:rPr>
              <a:t> </a:t>
            </a:r>
            <a:r>
              <a:rPr lang="en-US" sz="1750" b="1" dirty="0" err="1" smtClean="0">
                <a:solidFill>
                  <a:srgbClr val="161613"/>
                </a:solidFill>
                <a:latin typeface="Arial" panose="020B0604020202020204" pitchFamily="34" charset="0"/>
                <a:ea typeface="Inter" pitchFamily="34" charset="-122"/>
                <a:cs typeface="Arial" panose="020B0604020202020204" pitchFamily="34" charset="0"/>
              </a:rPr>
              <a:t>البيانات</a:t>
            </a:r>
            <a:r>
              <a:rPr lang="ar-SY" sz="1750" b="1" dirty="0" smtClean="0">
                <a:solidFill>
                  <a:srgbClr val="161613"/>
                </a:solidFill>
                <a:latin typeface="Arial" panose="020B0604020202020204" pitchFamily="34" charset="0"/>
                <a:ea typeface="Inter" pitchFamily="34" charset="-122"/>
                <a:cs typeface="Arial" panose="020B0604020202020204" pitchFamily="34" charset="0"/>
              </a:rPr>
              <a:t>:</a:t>
            </a:r>
            <a:r>
              <a:rPr lang="en-US" sz="1750" dirty="0" smtClean="0">
                <a:solidFill>
                  <a:srgbClr val="161613"/>
                </a:solidFill>
                <a:latin typeface="Arial" panose="020B0604020202020204" pitchFamily="34" charset="0"/>
                <a:ea typeface="Inter" pitchFamily="34" charset="-122"/>
                <a:cs typeface="Arial" panose="020B0604020202020204" pitchFamily="34" charset="0"/>
              </a:rPr>
              <a:t> </a:t>
            </a:r>
            <a:r>
              <a:rPr lang="en-US" sz="1750" dirty="0">
                <a:solidFill>
                  <a:srgbClr val="161613"/>
                </a:solidFill>
                <a:latin typeface="Arial" panose="020B0604020202020204" pitchFamily="34" charset="0"/>
                <a:ea typeface="Inter" pitchFamily="34" charset="-122"/>
                <a:cs typeface="Arial" panose="020B0604020202020204" pitchFamily="34" charset="0"/>
              </a:rPr>
              <a:t>يمثل البيانات ومنطق الأعمال </a:t>
            </a:r>
            <a:r>
              <a:rPr lang="en-US" sz="1750" dirty="0" err="1">
                <a:solidFill>
                  <a:srgbClr val="161613"/>
                </a:solidFill>
                <a:latin typeface="Arial" panose="020B0604020202020204" pitchFamily="34" charset="0"/>
                <a:ea typeface="Inter" pitchFamily="34" charset="-122"/>
                <a:cs typeface="Arial" panose="020B0604020202020204" pitchFamily="34" charset="0"/>
              </a:rPr>
              <a:t>المتعلق</a:t>
            </a:r>
            <a:r>
              <a:rPr lang="en-US" sz="1750" dirty="0">
                <a:solidFill>
                  <a:srgbClr val="161613"/>
                </a:solidFill>
                <a:latin typeface="Arial" panose="020B0604020202020204" pitchFamily="34" charset="0"/>
                <a:ea typeface="Inter" pitchFamily="34" charset="-122"/>
                <a:cs typeface="Arial" panose="020B0604020202020204" pitchFamily="34" charset="0"/>
              </a:rPr>
              <a:t> </a:t>
            </a:r>
            <a:r>
              <a:rPr lang="en-US" sz="1750" dirty="0" err="1" smtClean="0">
                <a:solidFill>
                  <a:srgbClr val="161613"/>
                </a:solidFill>
                <a:latin typeface="Arial" panose="020B0604020202020204" pitchFamily="34" charset="0"/>
                <a:ea typeface="Inter" pitchFamily="34" charset="-122"/>
                <a:cs typeface="Arial" panose="020B0604020202020204" pitchFamily="34" charset="0"/>
              </a:rPr>
              <a:t>بها</a:t>
            </a:r>
            <a:r>
              <a:rPr lang="ar-SY" sz="1750" dirty="0" smtClean="0">
                <a:solidFill>
                  <a:srgbClr val="161613"/>
                </a:solidFill>
                <a:latin typeface="Arial" panose="020B0604020202020204" pitchFamily="34" charset="0"/>
                <a:ea typeface="Inter" pitchFamily="34" charset="-122"/>
                <a:cs typeface="Arial" panose="020B0604020202020204" pitchFamily="34" charset="0"/>
              </a:rPr>
              <a:t>. </a:t>
            </a:r>
            <a:r>
              <a:rPr lang="en-US" sz="1750" dirty="0" err="1" smtClean="0">
                <a:solidFill>
                  <a:srgbClr val="161613"/>
                </a:solidFill>
                <a:latin typeface="Arial" panose="020B0604020202020204" pitchFamily="34" charset="0"/>
                <a:ea typeface="Inter" pitchFamily="34" charset="-122"/>
                <a:cs typeface="Arial" panose="020B0604020202020204" pitchFamily="34" charset="0"/>
              </a:rPr>
              <a:t>يستخدم</a:t>
            </a:r>
            <a:r>
              <a:rPr lang="en-US" sz="1750" dirty="0" smtClean="0">
                <a:solidFill>
                  <a:srgbClr val="161613"/>
                </a:solidFill>
                <a:latin typeface="Arial" panose="020B0604020202020204" pitchFamily="34" charset="0"/>
                <a:ea typeface="Inter" pitchFamily="34" charset="-122"/>
                <a:cs typeface="Arial" panose="020B0604020202020204" pitchFamily="34" charset="0"/>
              </a:rPr>
              <a:t> </a:t>
            </a:r>
            <a:r>
              <a:rPr lang="en-US" sz="1750" b="1" dirty="0">
                <a:solidFill>
                  <a:srgbClr val="161613"/>
                </a:solidFill>
                <a:latin typeface="Arial" panose="020B0604020202020204" pitchFamily="34" charset="0"/>
                <a:ea typeface="Inter" pitchFamily="34" charset="-122"/>
                <a:cs typeface="Arial" panose="020B0604020202020204" pitchFamily="34" charset="0"/>
              </a:rPr>
              <a:t>ORM</a:t>
            </a:r>
            <a:r>
              <a:rPr lang="en-US" sz="1750" dirty="0">
                <a:solidFill>
                  <a:srgbClr val="161613"/>
                </a:solidFill>
                <a:latin typeface="Arial" panose="020B0604020202020204" pitchFamily="34" charset="0"/>
                <a:ea typeface="Inter" pitchFamily="34" charset="-122"/>
                <a:cs typeface="Arial" panose="020B0604020202020204" pitchFamily="34" charset="0"/>
              </a:rPr>
              <a:t> (Object-Relational Mapping) للتعامل مع قواعد </a:t>
            </a:r>
            <a:r>
              <a:rPr lang="en-US" sz="1750" dirty="0" err="1">
                <a:solidFill>
                  <a:srgbClr val="161613"/>
                </a:solidFill>
                <a:latin typeface="Arial" panose="020B0604020202020204" pitchFamily="34" charset="0"/>
                <a:ea typeface="Inter" pitchFamily="34" charset="-122"/>
                <a:cs typeface="Arial" panose="020B0604020202020204" pitchFamily="34" charset="0"/>
              </a:rPr>
              <a:t>البيانات</a:t>
            </a:r>
            <a:r>
              <a:rPr lang="en-US" sz="1750" dirty="0">
                <a:solidFill>
                  <a:srgbClr val="161613"/>
                </a:solidFill>
                <a:latin typeface="Arial" panose="020B0604020202020204" pitchFamily="34" charset="0"/>
                <a:ea typeface="Inter" pitchFamily="34" charset="-122"/>
                <a:cs typeface="Arial" panose="020B0604020202020204" pitchFamily="34" charset="0"/>
              </a:rPr>
              <a:t> </a:t>
            </a:r>
            <a:r>
              <a:rPr lang="ar-SY" sz="1750" dirty="0" smtClean="0">
                <a:solidFill>
                  <a:srgbClr val="161613"/>
                </a:solidFill>
                <a:latin typeface="Arial" panose="020B0604020202020204" pitchFamily="34" charset="0"/>
                <a:ea typeface="Inter" pitchFamily="34" charset="-122"/>
                <a:cs typeface="Arial" panose="020B0604020202020204" pitchFamily="34" charset="0"/>
              </a:rPr>
              <a:t>(</a:t>
            </a:r>
            <a:r>
              <a:rPr lang="en-US" sz="1750" dirty="0" err="1" smtClean="0">
                <a:solidFill>
                  <a:srgbClr val="161613"/>
                </a:solidFill>
                <a:latin typeface="Arial" panose="020B0604020202020204" pitchFamily="34" charset="0"/>
                <a:ea typeface="Inter" pitchFamily="34" charset="-122"/>
                <a:cs typeface="Arial" panose="020B0604020202020204" pitchFamily="34" charset="0"/>
              </a:rPr>
              <a:t>مثل</a:t>
            </a:r>
            <a:r>
              <a:rPr lang="en-US" sz="1750" dirty="0" smtClean="0">
                <a:solidFill>
                  <a:srgbClr val="161613"/>
                </a:solidFill>
                <a:latin typeface="Arial" panose="020B0604020202020204" pitchFamily="34" charset="0"/>
                <a:ea typeface="Inter" pitchFamily="34" charset="-122"/>
                <a:cs typeface="Arial" panose="020B0604020202020204" pitchFamily="34" charset="0"/>
              </a:rPr>
              <a:t> </a:t>
            </a:r>
            <a:r>
              <a:rPr lang="en-US" sz="1750" dirty="0">
                <a:solidFill>
                  <a:srgbClr val="161613"/>
                </a:solidFill>
                <a:latin typeface="Arial" panose="020B0604020202020204" pitchFamily="34" charset="0"/>
                <a:ea typeface="Inter" pitchFamily="34" charset="-122"/>
                <a:cs typeface="Arial" panose="020B0604020202020204" pitchFamily="34" charset="0"/>
              </a:rPr>
              <a:t>منتجات، مستخدمين، </a:t>
            </a:r>
            <a:r>
              <a:rPr lang="en-US" sz="1750" dirty="0" err="1" smtClean="0">
                <a:solidFill>
                  <a:srgbClr val="161613"/>
                </a:solidFill>
                <a:latin typeface="Arial" panose="020B0604020202020204" pitchFamily="34" charset="0"/>
                <a:ea typeface="Inter" pitchFamily="34" charset="-122"/>
                <a:cs typeface="Arial" panose="020B0604020202020204" pitchFamily="34" charset="0"/>
              </a:rPr>
              <a:t>طلبات</a:t>
            </a:r>
            <a:r>
              <a:rPr lang="ar-SY" sz="1750" dirty="0" smtClean="0">
                <a:solidFill>
                  <a:srgbClr val="161613"/>
                </a:solidFill>
                <a:latin typeface="Arial" panose="020B0604020202020204" pitchFamily="34" charset="0"/>
                <a:ea typeface="Inter" pitchFamily="34" charset="-122"/>
                <a:cs typeface="Arial" panose="020B0604020202020204" pitchFamily="34" charset="0"/>
              </a:rPr>
              <a:t>).</a:t>
            </a:r>
            <a:endParaRPr lang="en-US" sz="1750" dirty="0">
              <a:latin typeface="Arial" panose="020B0604020202020204" pitchFamily="34" charset="0"/>
              <a:cs typeface="Arial" panose="020B0604020202020204" pitchFamily="34" charset="0"/>
            </a:endParaRPr>
          </a:p>
        </p:txBody>
      </p:sp>
      <p:pic>
        <p:nvPicPr>
          <p:cNvPr id="7" name="Image 1" descr="preencoded.png"/>
          <p:cNvPicPr>
            <a:picLocks noChangeAspect="1"/>
          </p:cNvPicPr>
          <p:nvPr/>
        </p:nvPicPr>
        <p:blipFill>
          <a:blip r:embed="rId4"/>
          <a:stretch>
            <a:fillRect/>
          </a:stretch>
        </p:blipFill>
        <p:spPr>
          <a:xfrm>
            <a:off x="5235893" y="3481149"/>
            <a:ext cx="566976" cy="566976"/>
          </a:xfrm>
          <a:prstGeom prst="rect">
            <a:avLst/>
          </a:prstGeom>
        </p:spPr>
      </p:pic>
      <p:sp>
        <p:nvSpPr>
          <p:cNvPr id="8" name="Text 4"/>
          <p:cNvSpPr/>
          <p:nvPr/>
        </p:nvSpPr>
        <p:spPr>
          <a:xfrm>
            <a:off x="5235893" y="43316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Arial" panose="020B0604020202020204" pitchFamily="34" charset="0"/>
                <a:ea typeface="DM Sans Medium" pitchFamily="34" charset="-122"/>
                <a:cs typeface="Arial" panose="020B0604020202020204" pitchFamily="34" charset="0"/>
              </a:rPr>
              <a:t>View (العرض)</a:t>
            </a:r>
            <a:endParaRPr lang="en-US" sz="2200" dirty="0">
              <a:latin typeface="Arial" panose="020B0604020202020204" pitchFamily="34" charset="0"/>
              <a:cs typeface="Arial" panose="020B0604020202020204" pitchFamily="34" charset="0"/>
            </a:endParaRPr>
          </a:p>
        </p:txBody>
      </p:sp>
      <p:sp>
        <p:nvSpPr>
          <p:cNvPr id="9" name="Text 5"/>
          <p:cNvSpPr/>
          <p:nvPr/>
        </p:nvSpPr>
        <p:spPr>
          <a:xfrm>
            <a:off x="5235893" y="4822031"/>
            <a:ext cx="4158615" cy="1451610"/>
          </a:xfrm>
          <a:prstGeom prst="rect">
            <a:avLst/>
          </a:prstGeom>
          <a:noFill/>
          <a:ln/>
        </p:spPr>
        <p:txBody>
          <a:bodyPr wrap="square" lIns="0" tIns="0" rIns="0" bIns="0" rtlCol="0" anchor="t"/>
          <a:lstStyle/>
          <a:p>
            <a:pPr marL="0" indent="0" algn="just" rtl="1">
              <a:lnSpc>
                <a:spcPts val="2850"/>
              </a:lnSpc>
              <a:buNone/>
            </a:pPr>
            <a:r>
              <a:rPr lang="en-US" sz="1750" b="1" dirty="0">
                <a:solidFill>
                  <a:srgbClr val="161613"/>
                </a:solidFill>
                <a:latin typeface="Arial" panose="020B0604020202020204" pitchFamily="34" charset="0"/>
                <a:ea typeface="Inter" pitchFamily="34" charset="-122"/>
                <a:cs typeface="Arial" panose="020B0604020202020204" pitchFamily="34" charset="0"/>
              </a:rPr>
              <a:t>واجهة المستخدم:</a:t>
            </a:r>
            <a:r>
              <a:rPr lang="en-US" sz="1750" dirty="0">
                <a:solidFill>
                  <a:srgbClr val="161613"/>
                </a:solidFill>
                <a:latin typeface="Arial" panose="020B0604020202020204" pitchFamily="34" charset="0"/>
                <a:ea typeface="Inter" pitchFamily="34" charset="-122"/>
                <a:cs typeface="Arial" panose="020B0604020202020204" pitchFamily="34" charset="0"/>
              </a:rPr>
              <a:t> مسؤول عن تقديم البيانات للمستخدم. يتكون من صفحات </a:t>
            </a:r>
            <a:r>
              <a:rPr lang="en-US" sz="1750" b="1" dirty="0">
                <a:solidFill>
                  <a:srgbClr val="161613"/>
                </a:solidFill>
                <a:latin typeface="Arial" panose="020B0604020202020204" pitchFamily="34" charset="0"/>
                <a:ea typeface="Inter" pitchFamily="34" charset="-122"/>
                <a:cs typeface="Arial" panose="020B0604020202020204" pitchFamily="34" charset="0"/>
              </a:rPr>
              <a:t>HTML/CSS/JS</a:t>
            </a:r>
            <a:r>
              <a:rPr lang="en-US" sz="1750" dirty="0">
                <a:solidFill>
                  <a:srgbClr val="161613"/>
                </a:solidFill>
                <a:latin typeface="Arial" panose="020B0604020202020204" pitchFamily="34" charset="0"/>
                <a:ea typeface="Inter" pitchFamily="34" charset="-122"/>
                <a:cs typeface="Arial" panose="020B0604020202020204" pitchFamily="34" charset="0"/>
              </a:rPr>
              <a:t> </a:t>
            </a:r>
            <a:r>
              <a:rPr lang="ar-SY" sz="1750" dirty="0" smtClean="0">
                <a:solidFill>
                  <a:srgbClr val="161613"/>
                </a:solidFill>
                <a:latin typeface="Arial" panose="020B0604020202020204" pitchFamily="34" charset="0"/>
                <a:ea typeface="Inter" pitchFamily="34" charset="-122"/>
                <a:cs typeface="Arial" panose="020B0604020202020204" pitchFamily="34" charset="0"/>
              </a:rPr>
              <a:t> </a:t>
            </a:r>
            <a:r>
              <a:rPr lang="en-US" sz="1750" dirty="0" err="1" smtClean="0">
                <a:solidFill>
                  <a:srgbClr val="161613"/>
                </a:solidFill>
                <a:latin typeface="Arial" panose="020B0604020202020204" pitchFamily="34" charset="0"/>
                <a:ea typeface="Inter" pitchFamily="34" charset="-122"/>
                <a:cs typeface="Arial" panose="020B0604020202020204" pitchFamily="34" charset="0"/>
              </a:rPr>
              <a:t>التي</a:t>
            </a:r>
            <a:r>
              <a:rPr lang="en-US" sz="1750" dirty="0" smtClean="0">
                <a:solidFill>
                  <a:srgbClr val="161613"/>
                </a:solidFill>
                <a:latin typeface="Arial" panose="020B0604020202020204" pitchFamily="34" charset="0"/>
                <a:ea typeface="Inter" pitchFamily="34" charset="-122"/>
                <a:cs typeface="Arial" panose="020B0604020202020204" pitchFamily="34" charset="0"/>
              </a:rPr>
              <a:t> </a:t>
            </a:r>
            <a:r>
              <a:rPr lang="en-US" sz="1750" dirty="0">
                <a:solidFill>
                  <a:srgbClr val="161613"/>
                </a:solidFill>
                <a:latin typeface="Arial" panose="020B0604020202020204" pitchFamily="34" charset="0"/>
                <a:ea typeface="Inter" pitchFamily="34" charset="-122"/>
                <a:cs typeface="Arial" panose="020B0604020202020204" pitchFamily="34" charset="0"/>
              </a:rPr>
              <a:t>تسمح للمستخدم بالتفاعل مع الطلبات وعمليات الدفع.</a:t>
            </a:r>
            <a:endParaRPr lang="en-US" sz="1750" dirty="0">
              <a:latin typeface="Arial" panose="020B0604020202020204" pitchFamily="34" charset="0"/>
              <a:cs typeface="Arial" panose="020B0604020202020204" pitchFamily="34" charset="0"/>
            </a:endParaRPr>
          </a:p>
        </p:txBody>
      </p:sp>
      <p:pic>
        <p:nvPicPr>
          <p:cNvPr id="10" name="Image 2" descr="preencoded.png"/>
          <p:cNvPicPr>
            <a:picLocks noChangeAspect="1"/>
          </p:cNvPicPr>
          <p:nvPr/>
        </p:nvPicPr>
        <p:blipFill>
          <a:blip r:embed="rId5"/>
          <a:stretch>
            <a:fillRect/>
          </a:stretch>
        </p:blipFill>
        <p:spPr>
          <a:xfrm>
            <a:off x="9677995" y="3481149"/>
            <a:ext cx="566976" cy="566976"/>
          </a:xfrm>
          <a:prstGeom prst="rect">
            <a:avLst/>
          </a:prstGeom>
        </p:spPr>
      </p:pic>
      <p:sp>
        <p:nvSpPr>
          <p:cNvPr id="11" name="Text 6"/>
          <p:cNvSpPr/>
          <p:nvPr/>
        </p:nvSpPr>
        <p:spPr>
          <a:xfrm>
            <a:off x="9677995" y="43316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Arial" panose="020B0604020202020204" pitchFamily="34" charset="0"/>
                <a:ea typeface="DM Sans Medium" pitchFamily="34" charset="-122"/>
                <a:cs typeface="Arial" panose="020B0604020202020204" pitchFamily="34" charset="0"/>
              </a:rPr>
              <a:t>Controller (المتحكم)</a:t>
            </a:r>
            <a:endParaRPr lang="en-US" sz="2200" dirty="0">
              <a:latin typeface="Arial" panose="020B0604020202020204" pitchFamily="34" charset="0"/>
              <a:cs typeface="Arial" panose="020B0604020202020204" pitchFamily="34" charset="0"/>
            </a:endParaRPr>
          </a:p>
        </p:txBody>
      </p:sp>
      <p:sp>
        <p:nvSpPr>
          <p:cNvPr id="12" name="Text 7"/>
          <p:cNvSpPr/>
          <p:nvPr/>
        </p:nvSpPr>
        <p:spPr>
          <a:xfrm>
            <a:off x="9677995" y="4822031"/>
            <a:ext cx="4158615" cy="1451610"/>
          </a:xfrm>
          <a:prstGeom prst="rect">
            <a:avLst/>
          </a:prstGeom>
          <a:noFill/>
          <a:ln/>
        </p:spPr>
        <p:txBody>
          <a:bodyPr wrap="square" lIns="0" tIns="0" rIns="0" bIns="0" rtlCol="0" anchor="t"/>
          <a:lstStyle/>
          <a:p>
            <a:pPr marL="0" indent="0" algn="just" rtl="1">
              <a:lnSpc>
                <a:spcPts val="2850"/>
              </a:lnSpc>
              <a:buNone/>
            </a:pPr>
            <a:r>
              <a:rPr lang="en-US" sz="1750" b="1" dirty="0" err="1">
                <a:solidFill>
                  <a:srgbClr val="161613"/>
                </a:solidFill>
                <a:latin typeface="Arial" panose="020B0604020202020204" pitchFamily="34" charset="0"/>
                <a:ea typeface="Inter" pitchFamily="34" charset="-122"/>
                <a:cs typeface="Arial" panose="020B0604020202020204" pitchFamily="34" charset="0"/>
              </a:rPr>
              <a:t>منطق</a:t>
            </a:r>
            <a:r>
              <a:rPr lang="en-US" sz="1750" b="1" dirty="0">
                <a:solidFill>
                  <a:srgbClr val="161613"/>
                </a:solidFill>
                <a:latin typeface="Arial" panose="020B0604020202020204" pitchFamily="34" charset="0"/>
                <a:ea typeface="Inter" pitchFamily="34" charset="-122"/>
                <a:cs typeface="Arial" panose="020B0604020202020204" pitchFamily="34" charset="0"/>
              </a:rPr>
              <a:t> </a:t>
            </a:r>
            <a:r>
              <a:rPr lang="en-US" sz="1750" b="1" dirty="0" err="1" smtClean="0">
                <a:solidFill>
                  <a:srgbClr val="161613"/>
                </a:solidFill>
                <a:latin typeface="Arial" panose="020B0604020202020204" pitchFamily="34" charset="0"/>
                <a:ea typeface="Inter" pitchFamily="34" charset="-122"/>
                <a:cs typeface="Arial" panose="020B0604020202020204" pitchFamily="34" charset="0"/>
              </a:rPr>
              <a:t>التحكم</a:t>
            </a:r>
            <a:r>
              <a:rPr lang="ar-SY" sz="1750" b="1" dirty="0" smtClean="0">
                <a:solidFill>
                  <a:srgbClr val="161613"/>
                </a:solidFill>
                <a:latin typeface="Arial" panose="020B0604020202020204" pitchFamily="34" charset="0"/>
                <a:ea typeface="Inter" pitchFamily="34" charset="-122"/>
                <a:cs typeface="Arial" panose="020B0604020202020204" pitchFamily="34" charset="0"/>
              </a:rPr>
              <a:t>: </a:t>
            </a:r>
            <a:r>
              <a:rPr lang="en-US" sz="1750" dirty="0" err="1" smtClean="0">
                <a:solidFill>
                  <a:srgbClr val="161613"/>
                </a:solidFill>
                <a:latin typeface="Arial" panose="020B0604020202020204" pitchFamily="34" charset="0"/>
                <a:ea typeface="Inter" pitchFamily="34" charset="-122"/>
                <a:cs typeface="Arial" panose="020B0604020202020204" pitchFamily="34" charset="0"/>
              </a:rPr>
              <a:t>يستقبل</a:t>
            </a:r>
            <a:r>
              <a:rPr lang="en-US" sz="1750" dirty="0" smtClean="0">
                <a:solidFill>
                  <a:srgbClr val="161613"/>
                </a:solidFill>
                <a:latin typeface="Arial" panose="020B0604020202020204" pitchFamily="34" charset="0"/>
                <a:ea typeface="Inter" pitchFamily="34" charset="-122"/>
                <a:cs typeface="Arial" panose="020B0604020202020204" pitchFamily="34" charset="0"/>
              </a:rPr>
              <a:t> </a:t>
            </a:r>
            <a:r>
              <a:rPr lang="en-US" sz="1750" dirty="0">
                <a:solidFill>
                  <a:srgbClr val="161613"/>
                </a:solidFill>
                <a:latin typeface="Arial" panose="020B0604020202020204" pitchFamily="34" charset="0"/>
                <a:ea typeface="Inter" pitchFamily="34" charset="-122"/>
                <a:cs typeface="Arial" panose="020B0604020202020204" pitchFamily="34" charset="0"/>
              </a:rPr>
              <a:t>طلبات المستخدم، يعالجها، ويقوم بالربط بين View و </a:t>
            </a:r>
            <a:r>
              <a:rPr lang="en-US" sz="1750" dirty="0" smtClean="0">
                <a:solidFill>
                  <a:srgbClr val="161613"/>
                </a:solidFill>
                <a:latin typeface="Arial" panose="020B0604020202020204" pitchFamily="34" charset="0"/>
                <a:ea typeface="Inter" pitchFamily="34" charset="-122"/>
                <a:cs typeface="Arial" panose="020B0604020202020204" pitchFamily="34" charset="0"/>
              </a:rPr>
              <a:t>Model</a:t>
            </a:r>
            <a:r>
              <a:rPr lang="ar-SY" sz="1750" dirty="0" smtClean="0">
                <a:solidFill>
                  <a:srgbClr val="161613"/>
                </a:solidFill>
                <a:latin typeface="Arial" panose="020B0604020202020204" pitchFamily="34" charset="0"/>
                <a:ea typeface="Inter" pitchFamily="34" charset="-122"/>
                <a:cs typeface="Arial" panose="020B0604020202020204" pitchFamily="34" charset="0"/>
              </a:rPr>
              <a:t>. </a:t>
            </a:r>
            <a:r>
              <a:rPr lang="en-US" sz="1750" dirty="0" err="1" smtClean="0">
                <a:solidFill>
                  <a:srgbClr val="161613"/>
                </a:solidFill>
                <a:latin typeface="Arial" panose="020B0604020202020204" pitchFamily="34" charset="0"/>
                <a:ea typeface="Inter" pitchFamily="34" charset="-122"/>
                <a:cs typeface="Arial" panose="020B0604020202020204" pitchFamily="34" charset="0"/>
              </a:rPr>
              <a:t>يحتوي</a:t>
            </a:r>
            <a:r>
              <a:rPr lang="en-US" sz="1750" dirty="0" smtClean="0">
                <a:solidFill>
                  <a:srgbClr val="161613"/>
                </a:solidFill>
                <a:latin typeface="Arial" panose="020B0604020202020204" pitchFamily="34" charset="0"/>
                <a:ea typeface="Inter" pitchFamily="34" charset="-122"/>
                <a:cs typeface="Arial" panose="020B0604020202020204" pitchFamily="34" charset="0"/>
              </a:rPr>
              <a:t> </a:t>
            </a:r>
            <a:r>
              <a:rPr lang="en-US" sz="1750" dirty="0">
                <a:solidFill>
                  <a:srgbClr val="161613"/>
                </a:solidFill>
                <a:latin typeface="Arial" panose="020B0604020202020204" pitchFamily="34" charset="0"/>
                <a:ea typeface="Inter" pitchFamily="34" charset="-122"/>
                <a:cs typeface="Arial" panose="020B0604020202020204" pitchFamily="34" charset="0"/>
              </a:rPr>
              <a:t>على منطق الأعمال الرئيسي وتوجيه الطلبات.</a:t>
            </a:r>
            <a:endParaRPr lang="en-US" sz="1750" dirty="0">
              <a:latin typeface="Arial" panose="020B0604020202020204" pitchFamily="34" charset="0"/>
              <a:cs typeface="Arial" panose="020B0604020202020204" pitchFamily="34" charset="0"/>
            </a:endParaRPr>
          </a:p>
        </p:txBody>
      </p:sp>
      <p:sp>
        <p:nvSpPr>
          <p:cNvPr id="13" name="Text 8"/>
          <p:cNvSpPr/>
          <p:nvPr/>
        </p:nvSpPr>
        <p:spPr>
          <a:xfrm>
            <a:off x="793790" y="6989086"/>
            <a:ext cx="13042821" cy="362903"/>
          </a:xfrm>
          <a:prstGeom prst="rect">
            <a:avLst/>
          </a:prstGeom>
          <a:noFill/>
          <a:ln/>
        </p:spPr>
        <p:txBody>
          <a:bodyPr wrap="none" lIns="0" tIns="0" rIns="0" bIns="0" rtlCol="0" anchor="t"/>
          <a:lstStyle/>
          <a:p>
            <a:pPr marL="0" indent="0" algn="r" rtl="1">
              <a:lnSpc>
                <a:spcPts val="2850"/>
              </a:lnSpc>
              <a:buNone/>
            </a:pPr>
            <a:r>
              <a:rPr lang="en-US" sz="1750" dirty="0" err="1">
                <a:solidFill>
                  <a:srgbClr val="161613"/>
                </a:solidFill>
                <a:latin typeface="Arial" panose="020B0604020202020204" pitchFamily="34" charset="0"/>
                <a:ea typeface="Inter" pitchFamily="34" charset="-122"/>
                <a:cs typeface="Arial" panose="020B0604020202020204" pitchFamily="34" charset="0"/>
              </a:rPr>
              <a:t>يسهم</a:t>
            </a:r>
            <a:r>
              <a:rPr lang="en-US" sz="1750" dirty="0">
                <a:solidFill>
                  <a:srgbClr val="161613"/>
                </a:solidFill>
                <a:latin typeface="Arial" panose="020B0604020202020204" pitchFamily="34" charset="0"/>
                <a:ea typeface="Inter" pitchFamily="34" charset="-122"/>
                <a:cs typeface="Arial" panose="020B0604020202020204" pitchFamily="34" charset="0"/>
              </a:rPr>
              <a:t> </a:t>
            </a:r>
            <a:r>
              <a:rPr lang="en-US" sz="1750" dirty="0" err="1" smtClean="0">
                <a:solidFill>
                  <a:srgbClr val="161613"/>
                </a:solidFill>
                <a:latin typeface="Arial" panose="020B0604020202020204" pitchFamily="34" charset="0"/>
                <a:ea typeface="Inter" pitchFamily="34" charset="-122"/>
                <a:cs typeface="Arial" panose="020B0604020202020204" pitchFamily="34" charset="0"/>
              </a:rPr>
              <a:t>نمط</a:t>
            </a:r>
            <a:r>
              <a:rPr lang="ar-SY" sz="1750" dirty="0" smtClean="0">
                <a:solidFill>
                  <a:srgbClr val="161613"/>
                </a:solidFill>
                <a:latin typeface="Arial" panose="020B0604020202020204" pitchFamily="34" charset="0"/>
                <a:ea typeface="Inter" pitchFamily="34" charset="-122"/>
                <a:cs typeface="Arial" panose="020B0604020202020204" pitchFamily="34" charset="0"/>
              </a:rPr>
              <a:t> </a:t>
            </a:r>
            <a:r>
              <a:rPr lang="en-US" sz="1750" dirty="0" smtClean="0">
                <a:solidFill>
                  <a:srgbClr val="161613"/>
                </a:solidFill>
                <a:latin typeface="Arial" panose="020B0604020202020204" pitchFamily="34" charset="0"/>
                <a:ea typeface="Inter" pitchFamily="34" charset="-122"/>
                <a:cs typeface="Arial" panose="020B0604020202020204" pitchFamily="34" charset="0"/>
              </a:rPr>
              <a:t>MVC</a:t>
            </a:r>
            <a:r>
              <a:rPr lang="ar-SY" sz="1750" dirty="0" smtClean="0">
                <a:solidFill>
                  <a:srgbClr val="161613"/>
                </a:solidFill>
                <a:latin typeface="Arial" panose="020B0604020202020204" pitchFamily="34" charset="0"/>
                <a:ea typeface="Inter" pitchFamily="34" charset="-122"/>
                <a:cs typeface="Arial" panose="020B0604020202020204" pitchFamily="34" charset="0"/>
              </a:rPr>
              <a:t> </a:t>
            </a:r>
            <a:r>
              <a:rPr lang="en-US" sz="1750" dirty="0" smtClean="0">
                <a:solidFill>
                  <a:srgbClr val="161613"/>
                </a:solidFill>
                <a:latin typeface="Arial" panose="020B0604020202020204" pitchFamily="34" charset="0"/>
                <a:ea typeface="Inter" pitchFamily="34" charset="-122"/>
                <a:cs typeface="Arial" panose="020B0604020202020204" pitchFamily="34" charset="0"/>
              </a:rPr>
              <a:t> </a:t>
            </a:r>
            <a:r>
              <a:rPr lang="en-US" sz="1750" dirty="0">
                <a:solidFill>
                  <a:srgbClr val="161613"/>
                </a:solidFill>
                <a:latin typeface="Arial" panose="020B0604020202020204" pitchFamily="34" charset="0"/>
                <a:ea typeface="Inter" pitchFamily="34" charset="-122"/>
                <a:cs typeface="Arial" panose="020B0604020202020204" pitchFamily="34" charset="0"/>
              </a:rPr>
              <a:t>في الحفاظ على مرونة النظام وقابليته للتوسع، مما يسهل إدارة التطوير والتعديلات المستقبلية.</a:t>
            </a:r>
            <a:endParaRPr lang="en-US" sz="1750" dirty="0">
              <a:latin typeface="Arial" panose="020B0604020202020204" pitchFamily="34" charset="0"/>
              <a:cs typeface="Arial" panose="020B0604020202020204" pitchFamily="34" charset="0"/>
            </a:endParaRPr>
          </a:p>
        </p:txBody>
      </p:sp>
      <p:pic>
        <p:nvPicPr>
          <p:cNvPr id="20" name="Picture 19"/>
          <p:cNvPicPr>
            <a:picLocks noChangeAspect="1"/>
          </p:cNvPicPr>
          <p:nvPr/>
        </p:nvPicPr>
        <p:blipFill>
          <a:blip r:embed="rId6"/>
          <a:stretch>
            <a:fillRect/>
          </a:stretch>
        </p:blipFill>
        <p:spPr>
          <a:xfrm>
            <a:off x="10810342" y="7529993"/>
            <a:ext cx="3820058" cy="67636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6" name="Content Placeholder 3"/>
          <p:cNvPicPr>
            <a:picLocks/>
          </p:cNvPicPr>
          <p:nvPr/>
        </p:nvPicPr>
        <p:blipFill>
          <a:blip r:embed="rId3"/>
          <a:stretch>
            <a:fillRect/>
          </a:stretch>
        </p:blipFill>
        <p:spPr>
          <a:xfrm>
            <a:off x="0" y="894843"/>
            <a:ext cx="14630399" cy="7334757"/>
          </a:xfrm>
          <a:prstGeom prst="rect">
            <a:avLst/>
          </a:prstGeom>
        </p:spPr>
      </p:pic>
      <p:sp>
        <p:nvSpPr>
          <p:cNvPr id="5" name="Title 1"/>
          <p:cNvSpPr txBox="1">
            <a:spLocks/>
          </p:cNvSpPr>
          <p:nvPr/>
        </p:nvSpPr>
        <p:spPr>
          <a:xfrm>
            <a:off x="0" y="10510"/>
            <a:ext cx="14630399" cy="1143000"/>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vert="horz" lIns="91440" tIns="45720" rIns="91440" bIns="45720" rtlCol="0" anchor="ctr">
            <a:normAutofit/>
          </a:bodyPr>
          <a:lstStyle>
            <a:defPPr>
              <a:defRPr lang="en-US"/>
            </a:defPPr>
            <a:lvl1pPr lvl="0" algn="ctr" defTabSz="548640">
              <a:spcBef>
                <a:spcPct val="0"/>
              </a:spcBef>
              <a:buNone/>
              <a:defRPr sz="5280">
                <a:solidFill>
                  <a:sysClr val="windowText" lastClr="000000"/>
                </a:solidFill>
              </a:defRPr>
            </a:lvl1pPr>
          </a:lstStyle>
          <a:p>
            <a:r>
              <a:rPr lang="ar-SY" dirty="0"/>
              <a:t>تصميم قواعد البيانات للموقع التجاري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8" name="Content Placeholder 3"/>
          <p:cNvPicPr>
            <a:picLocks/>
          </p:cNvPicPr>
          <p:nvPr/>
        </p:nvPicPr>
        <p:blipFill rotWithShape="1">
          <a:blip r:embed="rId3"/>
          <a:srcRect l="2750" r="955" b="7000"/>
          <a:stretch/>
        </p:blipFill>
        <p:spPr>
          <a:xfrm>
            <a:off x="-73572" y="1371600"/>
            <a:ext cx="14703972" cy="6858000"/>
          </a:xfrm>
          <a:prstGeom prst="rect">
            <a:avLst/>
          </a:prstGeom>
        </p:spPr>
      </p:pic>
      <p:sp>
        <p:nvSpPr>
          <p:cNvPr id="10" name="Title 1"/>
          <p:cNvSpPr txBox="1">
            <a:spLocks/>
          </p:cNvSpPr>
          <p:nvPr/>
        </p:nvSpPr>
        <p:spPr>
          <a:xfrm>
            <a:off x="0" y="0"/>
            <a:ext cx="14630399" cy="1371600"/>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vert="horz" lIns="91440" tIns="45720" rIns="91440" bIns="45720" rtlCol="0" anchor="ctr">
            <a:normAutofit/>
          </a:bodyPr>
          <a:lstStyle>
            <a:lvl1pPr algn="ctr" defTabSz="548640" rtl="0" eaLnBrk="1" latinLnBrk="0" hangingPunct="1">
              <a:spcBef>
                <a:spcPct val="0"/>
              </a:spcBef>
              <a:buNone/>
              <a:defRPr sz="528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lvl="0"/>
            <a:r>
              <a:rPr lang="ar-SY" dirty="0">
                <a:solidFill>
                  <a:sysClr val="windowText" lastClr="000000"/>
                </a:solidFill>
              </a:rPr>
              <a:t>تصميم قواعد المعطيات لتطبيق البنك</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0" y="210207"/>
            <a:ext cx="14099501" cy="1124607"/>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vert="horz" lIns="91440" tIns="45720" rIns="91440" bIns="45720" rtlCol="0" anchor="ctr">
            <a:normAutofit/>
          </a:bodyPr>
          <a:lstStyle/>
          <a:p>
            <a:pPr algn="ctr" defTabSz="548640">
              <a:spcBef>
                <a:spcPct val="0"/>
              </a:spcBef>
            </a:pPr>
            <a:r>
              <a:rPr lang="en-US" sz="5280" dirty="0">
                <a:solidFill>
                  <a:sysClr val="windowText" lastClr="000000"/>
                </a:solidFill>
              </a:rPr>
              <a:t>آلية عمل Passkey</a:t>
            </a:r>
          </a:p>
        </p:txBody>
      </p:sp>
      <p:pic>
        <p:nvPicPr>
          <p:cNvPr id="3" name="Image 0" descr="preencoded.png"/>
          <p:cNvPicPr>
            <a:picLocks noChangeAspect="1"/>
          </p:cNvPicPr>
          <p:nvPr/>
        </p:nvPicPr>
        <p:blipFill>
          <a:blip r:embed="rId3"/>
          <a:stretch>
            <a:fillRect/>
          </a:stretch>
        </p:blipFill>
        <p:spPr>
          <a:xfrm>
            <a:off x="0" y="1170450"/>
            <a:ext cx="14125903" cy="4092822"/>
          </a:xfrm>
          <a:prstGeom prst="rect">
            <a:avLst/>
          </a:prstGeom>
        </p:spPr>
      </p:pic>
      <p:sp>
        <p:nvSpPr>
          <p:cNvPr id="5" name="Text 1"/>
          <p:cNvSpPr/>
          <p:nvPr/>
        </p:nvSpPr>
        <p:spPr>
          <a:xfrm>
            <a:off x="11306440" y="4004673"/>
            <a:ext cx="1980957" cy="401746"/>
          </a:xfrm>
          <a:prstGeom prst="rect">
            <a:avLst/>
          </a:prstGeom>
          <a:noFill/>
          <a:ln/>
        </p:spPr>
        <p:txBody>
          <a:bodyPr wrap="none" lIns="0" tIns="0" rIns="0" bIns="0" rtlCol="0" anchor="t"/>
          <a:lstStyle/>
          <a:p>
            <a:pPr marL="0" marR="0" lvl="0" indent="0" algn="ctr" defTabSz="914400" rtl="1" eaLnBrk="1" fontAlgn="auto" latinLnBrk="0" hangingPunct="1">
              <a:lnSpc>
                <a:spcPts val="175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84653"/>
                </a:solidFill>
                <a:effectLst/>
                <a:uLnTx/>
                <a:uFillTx/>
                <a:latin typeface="Arial" panose="020B0604020202020204" pitchFamily="34" charset="0"/>
                <a:ea typeface="Barlow Bold" pitchFamily="34" charset="-122"/>
                <a:cs typeface="Arial" panose="020B0604020202020204" pitchFamily="34" charset="0"/>
              </a:rPr>
              <a:t>الوصول</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7" name="Text 2"/>
          <p:cNvSpPr/>
          <p:nvPr/>
        </p:nvSpPr>
        <p:spPr>
          <a:xfrm>
            <a:off x="7748345" y="4010870"/>
            <a:ext cx="1980958" cy="401746"/>
          </a:xfrm>
          <a:prstGeom prst="rect">
            <a:avLst/>
          </a:prstGeom>
          <a:noFill/>
          <a:ln/>
        </p:spPr>
        <p:txBody>
          <a:bodyPr wrap="none" lIns="0" tIns="0" rIns="0" bIns="0" rtlCol="0" anchor="t"/>
          <a:lstStyle/>
          <a:p>
            <a:pPr marL="0" marR="0" lvl="0" indent="0" algn="ctr" defTabSz="914400" rtl="1" eaLnBrk="1" fontAlgn="auto" latinLnBrk="0" hangingPunct="1">
              <a:lnSpc>
                <a:spcPts val="175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84653"/>
                </a:solidFill>
                <a:effectLst/>
                <a:uLnTx/>
                <a:uFillTx/>
                <a:latin typeface="Arial" panose="020B0604020202020204" pitchFamily="34" charset="0"/>
                <a:ea typeface="Barlow Bold" pitchFamily="34" charset="-122"/>
                <a:cs typeface="Arial" panose="020B0604020202020204" pitchFamily="34" charset="0"/>
              </a:rPr>
              <a:t>التحقق</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9" name="Text 3"/>
          <p:cNvSpPr/>
          <p:nvPr/>
        </p:nvSpPr>
        <p:spPr>
          <a:xfrm>
            <a:off x="4371984" y="3877591"/>
            <a:ext cx="1980958" cy="401746"/>
          </a:xfrm>
          <a:prstGeom prst="rect">
            <a:avLst/>
          </a:prstGeom>
          <a:noFill/>
          <a:ln/>
        </p:spPr>
        <p:txBody>
          <a:bodyPr wrap="none" lIns="0" tIns="0" rIns="0" bIns="0" rtlCol="0" anchor="t"/>
          <a:lstStyle/>
          <a:p>
            <a:pPr marL="0" marR="0" lvl="0" indent="0" algn="ctr" defTabSz="914400" rtl="1" eaLnBrk="1" fontAlgn="auto" latinLnBrk="0" hangingPunct="1">
              <a:lnSpc>
                <a:spcPts val="175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84653"/>
                </a:solidFill>
                <a:effectLst/>
                <a:uLnTx/>
                <a:uFillTx/>
                <a:latin typeface="Arial" panose="020B0604020202020204" pitchFamily="34" charset="0"/>
                <a:ea typeface="Barlow Bold" pitchFamily="34" charset="-122"/>
                <a:cs typeface="Arial" panose="020B0604020202020204" pitchFamily="34" charset="0"/>
              </a:rPr>
              <a:t>التحدي</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1" name="Text 4"/>
          <p:cNvSpPr/>
          <p:nvPr/>
        </p:nvSpPr>
        <p:spPr>
          <a:xfrm>
            <a:off x="889536" y="3877591"/>
            <a:ext cx="1980957" cy="668304"/>
          </a:xfrm>
          <a:prstGeom prst="rect">
            <a:avLst/>
          </a:prstGeom>
          <a:noFill/>
          <a:ln/>
        </p:spPr>
        <p:txBody>
          <a:bodyPr wrap="none" lIns="0" tIns="0" rIns="0" bIns="0" rtlCol="0" anchor="t"/>
          <a:lstStyle/>
          <a:p>
            <a:pPr marL="0" marR="0" lvl="0" indent="0" algn="ctr" defTabSz="914400" rtl="1" eaLnBrk="1" fontAlgn="auto" latinLnBrk="0" hangingPunct="1">
              <a:lnSpc>
                <a:spcPts val="175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84653"/>
                </a:solidFill>
                <a:effectLst/>
                <a:uLnTx/>
                <a:uFillTx/>
                <a:latin typeface="Arial" panose="020B0604020202020204" pitchFamily="34" charset="0"/>
                <a:ea typeface="Barlow Bold" pitchFamily="34" charset="-122"/>
                <a:cs typeface="Arial" panose="020B0604020202020204" pitchFamily="34" charset="0"/>
              </a:rPr>
              <a:t>الإعداد</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2" name="Text 5"/>
          <p:cNvSpPr/>
          <p:nvPr/>
        </p:nvSpPr>
        <p:spPr>
          <a:xfrm>
            <a:off x="530900" y="4915803"/>
            <a:ext cx="13568601" cy="981364"/>
          </a:xfrm>
          <a:prstGeom prst="rect">
            <a:avLst/>
          </a:prstGeom>
          <a:noFill/>
          <a:ln/>
        </p:spPr>
        <p:txBody>
          <a:bodyPr wrap="square" lIns="0" tIns="0" rIns="0" bIns="0" rtlCol="0" anchor="t"/>
          <a:lstStyle/>
          <a:p>
            <a:pPr marL="0" marR="0" lvl="0" indent="0" algn="just" defTabSz="914400" rtl="1" eaLnBrk="1" fontAlgn="auto" latinLnBrk="0" hangingPunct="1">
              <a:lnSpc>
                <a:spcPts val="19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تعتمد تقنية Passkey على معيار WebAuthn، وهو بروتوكول موحد طورته </a:t>
            </a:r>
            <a:r>
              <a:rPr kumimoji="0" lang="en-US" sz="2400" b="0" i="0" u="none" strike="noStrike" kern="1200" cap="none" spc="0" normalizeH="0" baseline="0" noProof="0" dirty="0" err="1">
                <a:ln>
                  <a:noFill/>
                </a:ln>
                <a:solidFill>
                  <a:srgbClr val="384653"/>
                </a:solidFill>
                <a:effectLst/>
                <a:uLnTx/>
                <a:uFillTx/>
                <a:latin typeface="Arial" panose="020B0604020202020204" pitchFamily="34" charset="0"/>
                <a:ea typeface="Montserrat" pitchFamily="34" charset="-122"/>
                <a:cs typeface="Arial" panose="020B0604020202020204" pitchFamily="34" charset="0"/>
              </a:rPr>
              <a:t>منظمة</a:t>
            </a:r>
            <a:r>
              <a:rPr kumimoji="0" lang="en-US" sz="24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 </a:t>
            </a:r>
            <a:r>
              <a:rPr kumimoji="0" lang="ar-SY" sz="2400" b="0" i="0" u="none" strike="noStrike" kern="1200" cap="none" spc="0" normalizeH="0" baseline="0" noProof="0" dirty="0"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 </a:t>
            </a:r>
            <a:r>
              <a:rPr kumimoji="0" lang="en-GB" sz="2400" b="0" i="0" u="none" strike="noStrike" kern="1200" cap="none" spc="0" normalizeH="0" baseline="0" noProof="0" dirty="0"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 </a:t>
            </a:r>
            <a:r>
              <a:rPr kumimoji="0" lang="en-US" sz="2400" b="0" i="0" u="none" strike="noStrike" kern="1200" cap="none" spc="0" normalizeH="0" baseline="0" noProof="0" dirty="0"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FIDO </a:t>
            </a:r>
            <a:r>
              <a:rPr kumimoji="0" lang="en-US" sz="2400" b="0" i="0" u="none" strike="noStrike" kern="1200" cap="none" spc="0" normalizeH="0" baseline="0" noProof="0" dirty="0" err="1"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Allianceبالتعاون</a:t>
            </a:r>
            <a:r>
              <a:rPr kumimoji="0" lang="en-US" sz="2400" b="0" i="0" u="none" strike="noStrike" kern="1200" cap="none" spc="0" normalizeH="0" baseline="0" noProof="0" dirty="0"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 </a:t>
            </a:r>
            <a:r>
              <a:rPr kumimoji="0" lang="en-US" sz="2400" b="0" i="0" u="none" strike="noStrike" kern="1200" cap="none" spc="0" normalizeH="0" baseline="0" noProof="0" dirty="0" err="1">
                <a:ln>
                  <a:noFill/>
                </a:ln>
                <a:solidFill>
                  <a:srgbClr val="384653"/>
                </a:solidFill>
                <a:effectLst/>
                <a:uLnTx/>
                <a:uFillTx/>
                <a:latin typeface="Arial" panose="020B0604020202020204" pitchFamily="34" charset="0"/>
                <a:ea typeface="Montserrat" pitchFamily="34" charset="-122"/>
                <a:cs typeface="Arial" panose="020B0604020202020204" pitchFamily="34" charset="0"/>
              </a:rPr>
              <a:t>مع</a:t>
            </a:r>
            <a:r>
              <a:rPr kumimoji="0" lang="en-US" sz="24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 </a:t>
            </a:r>
            <a:endParaRPr kumimoji="0" lang="en-US" sz="2400" b="0" i="0" u="none" strike="noStrike" kern="1200" cap="none" spc="0" normalizeH="0" baseline="0" noProof="0" dirty="0"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endParaRPr>
          </a:p>
          <a:p>
            <a:pPr marL="0" marR="0" lvl="0" indent="0" algn="just" defTabSz="914400" rtl="1" eaLnBrk="1" fontAlgn="auto" latinLnBrk="0" hangingPunct="1">
              <a:lnSpc>
                <a:spcPts val="1900"/>
              </a:lnSpc>
              <a:spcBef>
                <a:spcPts val="0"/>
              </a:spcBef>
              <a:spcAft>
                <a:spcPts val="0"/>
              </a:spcAft>
              <a:buClrTx/>
              <a:buSzTx/>
              <a:buFontTx/>
              <a:buNone/>
              <a:tabLst/>
              <a:defRPr/>
            </a:pPr>
            <a:endParaRPr lang="en-US" sz="2400" dirty="0">
              <a:solidFill>
                <a:srgbClr val="384653"/>
              </a:solidFill>
              <a:latin typeface="Arial" panose="020B0604020202020204" pitchFamily="34" charset="0"/>
              <a:ea typeface="Montserrat" pitchFamily="34" charset="-122"/>
              <a:cs typeface="Arial" panose="020B0604020202020204" pitchFamily="34" charset="0"/>
            </a:endParaRPr>
          </a:p>
          <a:p>
            <a:pPr marL="0" marR="0" lvl="0" indent="0" algn="just" defTabSz="914400" rtl="1" eaLnBrk="1" fontAlgn="auto" latinLnBrk="0" hangingPunct="1">
              <a:lnSpc>
                <a:spcPts val="19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 World </a:t>
            </a:r>
            <a:r>
              <a:rPr kumimoji="0" lang="en-US" sz="24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Wide </a:t>
            </a:r>
            <a:r>
              <a:rPr kumimoji="0" lang="en-US" sz="2400" b="0" i="0" u="none" strike="noStrike" kern="1200" cap="none" spc="0" normalizeH="0" baseline="0" noProof="0" dirty="0"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 </a:t>
            </a:r>
            <a:r>
              <a:rPr kumimoji="0" lang="en-GB" sz="2400" b="0" i="0" u="none" strike="noStrike" kern="1200" cap="none" spc="0" normalizeH="0" baseline="0" noProof="0" dirty="0"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 </a:t>
            </a:r>
            <a:r>
              <a:rPr kumimoji="0" lang="en-US" sz="2400" b="0" i="0" u="none" strike="noStrike" kern="1200" cap="none" spc="0" normalizeH="0" baseline="0" noProof="0" dirty="0"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Web </a:t>
            </a:r>
            <a:r>
              <a:rPr kumimoji="0" lang="en-US" sz="24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Consortium (W3C</a:t>
            </a:r>
            <a:r>
              <a:rPr kumimoji="0" lang="en-US" sz="2400" b="0" i="0" u="none" strike="noStrike" kern="1200" cap="none" spc="0" normalizeH="0" baseline="0" noProof="0" dirty="0"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 </a:t>
            </a:r>
            <a:r>
              <a:rPr kumimoji="0" lang="en-US" sz="24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يهدف هذا المعيار إلى توفير آلية مصادقة آمنة وسهلة الاستخدام تعتمد على التشفير غير المتماثل.</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5" name="Text 7"/>
          <p:cNvSpPr/>
          <p:nvPr/>
        </p:nvSpPr>
        <p:spPr>
          <a:xfrm>
            <a:off x="11964344" y="6151550"/>
            <a:ext cx="1996083" cy="249555"/>
          </a:xfrm>
          <a:prstGeom prst="rect">
            <a:avLst/>
          </a:prstGeom>
          <a:noFill/>
          <a:ln/>
        </p:spPr>
        <p:txBody>
          <a:bodyPr wrap="none" lIns="0" tIns="0" rIns="0" bIns="0" rtlCol="0" anchor="t"/>
          <a:lstStyle/>
          <a:p>
            <a:pPr marL="0" marR="0" lvl="0" indent="0" algn="r" defTabSz="914400" rtl="1" eaLnBrk="1" fontAlgn="auto" latinLnBrk="0" hangingPunct="1">
              <a:lnSpc>
                <a:spcPts val="195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84653"/>
                </a:solidFill>
                <a:effectLst/>
                <a:uLnTx/>
                <a:uFillTx/>
                <a:latin typeface="Arial" panose="020B0604020202020204" pitchFamily="34" charset="0"/>
                <a:ea typeface="Barlow Bold" pitchFamily="34" charset="-122"/>
                <a:cs typeface="Arial" panose="020B0604020202020204" pitchFamily="34" charset="0"/>
              </a:rPr>
              <a:t>مزايا Passkey</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6" name="Text 8"/>
          <p:cNvSpPr/>
          <p:nvPr/>
        </p:nvSpPr>
        <p:spPr>
          <a:xfrm>
            <a:off x="771398" y="6571668"/>
            <a:ext cx="13189029" cy="242649"/>
          </a:xfrm>
          <a:prstGeom prst="rect">
            <a:avLst/>
          </a:prstGeom>
          <a:noFill/>
          <a:ln/>
        </p:spPr>
        <p:txBody>
          <a:bodyPr wrap="none" lIns="0" tIns="0" rIns="0" bIns="0" rtlCol="0" anchor="t"/>
          <a:lstStyle/>
          <a:p>
            <a:pPr marL="342900" marR="0" lvl="0" indent="-342900" algn="r" defTabSz="914400" rtl="1" eaLnBrk="1" fontAlgn="auto" latinLnBrk="0" hangingPunct="1">
              <a:lnSpc>
                <a:spcPts val="1900"/>
              </a:lnSpc>
              <a:spcBef>
                <a:spcPts val="0"/>
              </a:spcBef>
              <a:spcAft>
                <a:spcPts val="0"/>
              </a:spcAft>
              <a:buClrTx/>
              <a:buSzPct val="100000"/>
              <a:buFontTx/>
              <a:buChar char="•"/>
              <a:tabLst/>
              <a:defRPr/>
            </a:pPr>
            <a:r>
              <a:rPr kumimoji="0" lang="en-US" sz="24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منع إعادة استخدام بيانات الدخول: </a:t>
            </a:r>
            <a:r>
              <a:rPr kumimoji="0" lang="en-US" sz="2400" b="0" i="0" u="none" strike="noStrike" kern="1200" cap="none" spc="0" normalizeH="0" baseline="0" noProof="0" dirty="0" err="1"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كلPasskey</a:t>
            </a:r>
            <a:r>
              <a:rPr kumimoji="0" lang="en-US" sz="2400" b="0" i="0" u="none" strike="noStrike" kern="1200" cap="none" spc="0" normalizeH="0" baseline="0" noProof="0" dirty="0"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 </a:t>
            </a:r>
            <a:r>
              <a:rPr kumimoji="0" lang="ar-SY" sz="2400" b="0" i="0" u="none" strike="noStrike" kern="1200" cap="none" spc="0" normalizeH="0" baseline="0" noProof="0" dirty="0"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 </a:t>
            </a:r>
            <a:r>
              <a:rPr kumimoji="0" lang="en-US" sz="2400" b="0" i="0" u="none" strike="noStrike" kern="1200" cap="none" spc="0" normalizeH="0" baseline="0" noProof="0" dirty="0" err="1"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فريدة</a:t>
            </a:r>
            <a:r>
              <a:rPr kumimoji="0" lang="en-US" sz="2400" b="0" i="0" u="none" strike="noStrike" kern="1200" cap="none" spc="0" normalizeH="0" baseline="0" noProof="0" dirty="0" smtClean="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 </a:t>
            </a:r>
            <a:r>
              <a:rPr kumimoji="0" lang="en-US" sz="24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لكل موقع أو تطبيق</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7" name="Text 9"/>
          <p:cNvSpPr/>
          <p:nvPr/>
        </p:nvSpPr>
        <p:spPr>
          <a:xfrm>
            <a:off x="720685" y="6891088"/>
            <a:ext cx="13189029" cy="242649"/>
          </a:xfrm>
          <a:prstGeom prst="rect">
            <a:avLst/>
          </a:prstGeom>
          <a:noFill/>
          <a:ln/>
        </p:spPr>
        <p:txBody>
          <a:bodyPr wrap="none" lIns="0" tIns="0" rIns="0" bIns="0" rtlCol="0" anchor="t"/>
          <a:lstStyle/>
          <a:p>
            <a:pPr marL="342900" marR="0" lvl="0" indent="-342900" algn="r" defTabSz="914400" rtl="1" eaLnBrk="1" fontAlgn="auto" latinLnBrk="0" hangingPunct="1">
              <a:lnSpc>
                <a:spcPts val="1900"/>
              </a:lnSpc>
              <a:spcBef>
                <a:spcPts val="0"/>
              </a:spcBef>
              <a:spcAft>
                <a:spcPts val="0"/>
              </a:spcAft>
              <a:buClrTx/>
              <a:buSzPct val="100000"/>
              <a:buFontTx/>
              <a:buChar char="•"/>
              <a:tabLst/>
              <a:defRPr/>
            </a:pPr>
            <a:r>
              <a:rPr kumimoji="0" lang="en-US" sz="24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مقاومة هجمات التصيّد: العملية تعتمد على الجهاز نفسه</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8" name="Text 10"/>
          <p:cNvSpPr/>
          <p:nvPr/>
        </p:nvSpPr>
        <p:spPr>
          <a:xfrm>
            <a:off x="723573" y="7302639"/>
            <a:ext cx="13189029" cy="242649"/>
          </a:xfrm>
          <a:prstGeom prst="rect">
            <a:avLst/>
          </a:prstGeom>
          <a:noFill/>
          <a:ln/>
        </p:spPr>
        <p:txBody>
          <a:bodyPr wrap="none" lIns="0" tIns="0" rIns="0" bIns="0" rtlCol="0" anchor="t"/>
          <a:lstStyle/>
          <a:p>
            <a:pPr marL="342900" marR="0" lvl="0" indent="-342900" algn="r" defTabSz="914400" rtl="1" eaLnBrk="1" fontAlgn="auto" latinLnBrk="0" hangingPunct="1">
              <a:lnSpc>
                <a:spcPts val="1900"/>
              </a:lnSpc>
              <a:spcBef>
                <a:spcPts val="0"/>
              </a:spcBef>
              <a:spcAft>
                <a:spcPts val="0"/>
              </a:spcAft>
              <a:buClrTx/>
              <a:buSzPct val="100000"/>
              <a:buFontTx/>
              <a:buChar char="•"/>
              <a:tabLst/>
              <a:defRPr/>
            </a:pPr>
            <a:r>
              <a:rPr kumimoji="0" lang="en-US" sz="240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سهولة الاستخدام: تتيح تسجيل الدخول باستخدام تقنيات بيومترية</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9" name="Text 11"/>
          <p:cNvSpPr/>
          <p:nvPr/>
        </p:nvSpPr>
        <p:spPr>
          <a:xfrm>
            <a:off x="697825" y="8269367"/>
            <a:ext cx="13189029" cy="242649"/>
          </a:xfrm>
          <a:prstGeom prst="rect">
            <a:avLst/>
          </a:prstGeom>
          <a:noFill/>
          <a:ln/>
        </p:spPr>
        <p:txBody>
          <a:bodyPr wrap="none" lIns="0" tIns="0" rIns="0" bIns="0" rtlCol="0" anchor="t"/>
          <a:lstStyle/>
          <a:p>
            <a:pPr marL="342900" marR="0" lvl="0" indent="-342900" algn="r" defTabSz="914400" rtl="1" eaLnBrk="1" fontAlgn="auto" latinLnBrk="0" hangingPunct="1">
              <a:lnSpc>
                <a:spcPts val="1900"/>
              </a:lnSpc>
              <a:spcBef>
                <a:spcPts val="0"/>
              </a:spcBef>
              <a:spcAft>
                <a:spcPts val="0"/>
              </a:spcAft>
              <a:buClrTx/>
              <a:buSzPct val="100000"/>
              <a:buFontTx/>
              <a:buChar char="•"/>
              <a:tabLst/>
              <a:defRPr/>
            </a:pPr>
            <a:r>
              <a:rPr kumimoji="0" lang="en-US" sz="1150" b="0" i="0" u="none" strike="noStrike" kern="1200" cap="none" spc="0" normalizeH="0" baseline="0" noProof="0" dirty="0">
                <a:ln>
                  <a:noFill/>
                </a:ln>
                <a:solidFill>
                  <a:srgbClr val="384653"/>
                </a:solidFill>
                <a:effectLst/>
                <a:uLnTx/>
                <a:uFillTx/>
                <a:latin typeface="Arial" panose="020B0604020202020204" pitchFamily="34" charset="0"/>
                <a:ea typeface="Montserrat" pitchFamily="34" charset="-122"/>
                <a:cs typeface="Arial" panose="020B0604020202020204" pitchFamily="34" charset="0"/>
              </a:rPr>
              <a:t>التكامل عبر الأجهزة: تدعم المزامنة عبر السحابة</a:t>
            </a:r>
            <a:endParaRPr kumimoji="0" lang="en-US" sz="11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stretch>
            <a:fillRect/>
          </a:stretch>
        </p:blipFill>
        <p:spPr>
          <a:xfrm>
            <a:off x="11115184" y="7673932"/>
            <a:ext cx="3515216" cy="466790"/>
          </a:xfrm>
          <a:prstGeom prst="rect">
            <a:avLst/>
          </a:prstGeom>
        </p:spPr>
      </p:pic>
    </p:spTree>
    <p:extLst>
      <p:ext uri="{BB962C8B-B14F-4D97-AF65-F5344CB8AC3E}">
        <p14:creationId xmlns:p14="http://schemas.microsoft.com/office/powerpoint/2010/main" val="36371178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2F2F2"/>
        </a:solidFill>
        <a:ln w="22860">
          <a:solidFill>
            <a:srgbClr val="D3D1C9"/>
          </a:solidFill>
          <a:prstDash val="solid"/>
        </a:ln>
      </a:spPr>
      <a:body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1101</Words>
  <Application>Microsoft Office PowerPoint</Application>
  <PresentationFormat>Custom</PresentationFormat>
  <Paragraphs>116</Paragraphs>
  <Slides>15</Slides>
  <Notes>12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15</vt:i4>
      </vt:variant>
    </vt:vector>
  </HeadingPairs>
  <TitlesOfParts>
    <vt:vector size="26" baseType="lpstr">
      <vt:lpstr>Calibri</vt:lpstr>
      <vt:lpstr>Arial</vt:lpstr>
      <vt:lpstr>Barlow Bold</vt:lpstr>
      <vt:lpstr>Barlow Light</vt:lpstr>
      <vt:lpstr>Montserrat</vt:lpstr>
      <vt:lpstr>DM Sans Medium</vt:lpstr>
      <vt:lpstr>Inter</vt:lpstr>
      <vt:lpstr>Office Theme</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آليات التنفيذ والتكويد البرمجي</vt:lpstr>
      <vt:lpstr>الاختبارات والخوارزميات والبنى البرمجية</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Ismail</dc:creator>
  <cp:lastModifiedBy>Ismail</cp:lastModifiedBy>
  <cp:revision>38</cp:revision>
  <dcterms:created xsi:type="dcterms:W3CDTF">2025-08-02T23:03:20Z</dcterms:created>
  <dcterms:modified xsi:type="dcterms:W3CDTF">2025-08-05T17:52:41Z</dcterms:modified>
</cp:coreProperties>
</file>